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90" r:id="rId4"/>
    <p:sldId id="291" r:id="rId5"/>
    <p:sldId id="258" r:id="rId6"/>
    <p:sldId id="25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2" r:id="rId28"/>
    <p:sldId id="321" r:id="rId29"/>
    <p:sldId id="298" r:id="rId30"/>
    <p:sldId id="299" r:id="rId31"/>
    <p:sldId id="323" r:id="rId32"/>
    <p:sldId id="324" r:id="rId33"/>
    <p:sldId id="325" r:id="rId34"/>
    <p:sldId id="326" r:id="rId35"/>
    <p:sldId id="327"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2" d="100"/>
          <a:sy n="72" d="100"/>
        </p:scale>
        <p:origin x="-66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21290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13249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411594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315143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3459326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1410937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011822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6205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423470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67110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250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47493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208978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20618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302505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154374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6C6A4D-182F-481A-AAD5-170F7160148D}" type="datetimeFigureOut">
              <a:rPr lang="en-IN" smtClean="0"/>
              <a:pPr/>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295097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96C6A4D-182F-481A-AAD5-170F7160148D}" type="datetimeFigureOut">
              <a:rPr lang="en-IN" smtClean="0"/>
              <a:pPr/>
              <a:t>16-04-2023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AE14AC9-30A5-423B-8D6E-CA51046E7F15}" type="slidenum">
              <a:rPr lang="en-IN" smtClean="0"/>
              <a:pPr/>
              <a:t>‹#›</a:t>
            </a:fld>
            <a:endParaRPr lang="en-IN"/>
          </a:p>
        </p:txBody>
      </p:sp>
    </p:spTree>
    <p:extLst>
      <p:ext uri="{BB962C8B-B14F-4D97-AF65-F5344CB8AC3E}">
        <p14:creationId xmlns="" xmlns:p14="http://schemas.microsoft.com/office/powerpoint/2010/main" val="263957998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16127F-DB52-367B-F58D-9FFCEB4FD6E9}"/>
              </a:ext>
            </a:extLst>
          </p:cNvPr>
          <p:cNvSpPr>
            <a:spLocks noGrp="1"/>
          </p:cNvSpPr>
          <p:nvPr>
            <p:ph type="ctrTitle"/>
          </p:nvPr>
        </p:nvSpPr>
        <p:spPr/>
        <p:txBody>
          <a:bodyPr>
            <a:normAutofit fontScale="90000"/>
          </a:bodyPr>
          <a:lstStyle/>
          <a:p>
            <a:r>
              <a:rPr lang="en-US" b="1" i="1" u="sng" dirty="0" smtClean="0">
                <a:solidFill>
                  <a:schemeClr val="bg1"/>
                </a:solidFill>
                <a:latin typeface="Algerian" panose="04020705040A02060702" pitchFamily="82" charset="0"/>
              </a:rPr>
              <a:t>Control systems</a:t>
            </a:r>
            <a:br>
              <a:rPr lang="en-US" b="1" i="1" u="sng" dirty="0" smtClean="0">
                <a:solidFill>
                  <a:schemeClr val="bg1"/>
                </a:solidFill>
                <a:latin typeface="Algerian" panose="04020705040A02060702" pitchFamily="82" charset="0"/>
              </a:rPr>
            </a:br>
            <a:r>
              <a:rPr lang="en-US" b="1" i="1" u="sng" dirty="0" smtClean="0">
                <a:solidFill>
                  <a:schemeClr val="bg1"/>
                </a:solidFill>
                <a:latin typeface="Algerian" panose="04020705040A02060702" pitchFamily="82" charset="0"/>
              </a:rPr>
              <a:t>(UE21EC241b)</a:t>
            </a:r>
            <a:br>
              <a:rPr lang="en-US" b="1" i="1" u="sng" dirty="0" smtClean="0">
                <a:solidFill>
                  <a:schemeClr val="bg1"/>
                </a:solidFill>
                <a:latin typeface="Algerian" panose="04020705040A02060702" pitchFamily="82" charset="0"/>
              </a:rPr>
            </a:br>
            <a:r>
              <a:rPr lang="en-US" b="1" i="1" u="sng" dirty="0" smtClean="0">
                <a:solidFill>
                  <a:schemeClr val="bg1"/>
                </a:solidFill>
                <a:latin typeface="Algerian" panose="04020705040A02060702" pitchFamily="82" charset="0"/>
              </a:rPr>
              <a:t>PROJECT</a:t>
            </a:r>
            <a:r>
              <a:rPr lang="en-IN" dirty="0" smtClean="0"/>
              <a:t/>
            </a:r>
            <a:br>
              <a:rPr lang="en-IN" dirty="0" smtClean="0"/>
            </a:br>
            <a:r>
              <a:rPr lang="en-IN" dirty="0" smtClean="0"/>
              <a:t>Roll </a:t>
            </a:r>
            <a:r>
              <a:rPr lang="en-IN" dirty="0"/>
              <a:t>angle control</a:t>
            </a:r>
          </a:p>
        </p:txBody>
      </p:sp>
      <p:sp>
        <p:nvSpPr>
          <p:cNvPr id="3" name="Subtitle 2">
            <a:extLst>
              <a:ext uri="{FF2B5EF4-FFF2-40B4-BE49-F238E27FC236}">
                <a16:creationId xmlns="" xmlns:a16="http://schemas.microsoft.com/office/drawing/2014/main" id="{D7E24666-D975-A81B-5351-46B7C1A64C24}"/>
              </a:ext>
            </a:extLst>
          </p:cNvPr>
          <p:cNvSpPr>
            <a:spLocks noGrp="1"/>
          </p:cNvSpPr>
          <p:nvPr>
            <p:ph type="subTitle" idx="1"/>
          </p:nvPr>
        </p:nvSpPr>
        <p:spPr/>
        <p:txBody>
          <a:bodyPr>
            <a:normAutofit fontScale="92500" lnSpcReduction="20000"/>
          </a:bodyPr>
          <a:lstStyle/>
          <a:p>
            <a:pPr algn="ctr"/>
            <a:r>
              <a:rPr lang="en-US" sz="2000" b="1" u="sng" dirty="0" smtClean="0">
                <a:solidFill>
                  <a:schemeClr val="bg1"/>
                </a:solidFill>
              </a:rPr>
              <a:t>PROFESSOR: TIPPESWAMY.E</a:t>
            </a:r>
          </a:p>
          <a:p>
            <a:pPr algn="ctr"/>
            <a:r>
              <a:rPr lang="en-US" sz="2000" b="1" u="sng" dirty="0" smtClean="0">
                <a:solidFill>
                  <a:schemeClr val="bg1"/>
                </a:solidFill>
              </a:rPr>
              <a:t>AKASH RAVI BHAT(PES1UG21EC025)</a:t>
            </a:r>
          </a:p>
          <a:p>
            <a:pPr algn="ctr"/>
            <a:r>
              <a:rPr lang="en-US" sz="2000" b="1" u="sng" dirty="0" smtClean="0">
                <a:solidFill>
                  <a:schemeClr val="bg1"/>
                </a:solidFill>
              </a:rPr>
              <a:t>ABHISHEK A SHETTY(PES1UG21EC008)</a:t>
            </a:r>
          </a:p>
          <a:p>
            <a:pPr algn="ctr"/>
            <a:r>
              <a:rPr lang="en-US" sz="2000" b="1" u="sng" dirty="0" smtClean="0">
                <a:solidFill>
                  <a:schemeClr val="bg1"/>
                </a:solidFill>
              </a:rPr>
              <a:t>AKASH C K(PES1UG21EC022)</a:t>
            </a:r>
          </a:p>
          <a:p>
            <a:pPr algn="ctr"/>
            <a:r>
              <a:rPr lang="en-US" sz="2000" b="1" u="sng" dirty="0" smtClean="0">
                <a:solidFill>
                  <a:schemeClr val="bg1"/>
                </a:solidFill>
              </a:rPr>
              <a:t>SECTION: A</a:t>
            </a:r>
          </a:p>
          <a:p>
            <a:pPr algn="r"/>
            <a:endParaRPr lang="en-IN" dirty="0">
              <a:solidFill>
                <a:schemeClr val="bg1"/>
              </a:solidFill>
            </a:endParaRPr>
          </a:p>
        </p:txBody>
      </p:sp>
    </p:spTree>
    <p:extLst>
      <p:ext uri="{BB962C8B-B14F-4D97-AF65-F5344CB8AC3E}">
        <p14:creationId xmlns="" xmlns:p14="http://schemas.microsoft.com/office/powerpoint/2010/main" val="2174829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9A401FB-7CFA-0970-9E63-F4CB38EEDF51}"/>
              </a:ext>
            </a:extLst>
          </p:cNvPr>
          <p:cNvSpPr txBox="1"/>
          <p:nvPr/>
        </p:nvSpPr>
        <p:spPr>
          <a:xfrm>
            <a:off x="789272" y="471638"/>
            <a:ext cx="3801979" cy="369332"/>
          </a:xfrm>
          <a:prstGeom prst="rect">
            <a:avLst/>
          </a:prstGeom>
          <a:noFill/>
        </p:spPr>
        <p:txBody>
          <a:bodyPr wrap="square" rtlCol="0">
            <a:spAutoFit/>
          </a:bodyPr>
          <a:lstStyle/>
          <a:p>
            <a:r>
              <a:rPr lang="en-IN" dirty="0"/>
              <a:t>For K = 2</a:t>
            </a:r>
          </a:p>
        </p:txBody>
      </p:sp>
      <p:pic>
        <p:nvPicPr>
          <p:cNvPr id="4" name="Picture 3">
            <a:extLst>
              <a:ext uri="{FF2B5EF4-FFF2-40B4-BE49-F238E27FC236}">
                <a16:creationId xmlns:a16="http://schemas.microsoft.com/office/drawing/2014/main" xmlns="" id="{4F326D83-EDCE-1AB9-1B80-519FA8EAD15B}"/>
              </a:ext>
            </a:extLst>
          </p:cNvPr>
          <p:cNvPicPr>
            <a:picLocks noChangeAspect="1"/>
          </p:cNvPicPr>
          <p:nvPr/>
        </p:nvPicPr>
        <p:blipFill>
          <a:blip r:embed="rId2"/>
          <a:stretch>
            <a:fillRect/>
          </a:stretch>
        </p:blipFill>
        <p:spPr>
          <a:xfrm>
            <a:off x="664143" y="1068405"/>
            <a:ext cx="3647975" cy="4899258"/>
          </a:xfrm>
          <a:prstGeom prst="rect">
            <a:avLst/>
          </a:prstGeom>
        </p:spPr>
      </p:pic>
      <p:pic>
        <p:nvPicPr>
          <p:cNvPr id="6" name="Picture 5">
            <a:extLst>
              <a:ext uri="{FF2B5EF4-FFF2-40B4-BE49-F238E27FC236}">
                <a16:creationId xmlns:a16="http://schemas.microsoft.com/office/drawing/2014/main" xmlns="" id="{BDCA8A76-1C59-EDFA-ECD9-E447343855C8}"/>
              </a:ext>
            </a:extLst>
          </p:cNvPr>
          <p:cNvPicPr>
            <a:picLocks noChangeAspect="1"/>
          </p:cNvPicPr>
          <p:nvPr/>
        </p:nvPicPr>
        <p:blipFill>
          <a:blip r:embed="rId3"/>
          <a:stretch>
            <a:fillRect/>
          </a:stretch>
        </p:blipFill>
        <p:spPr>
          <a:xfrm>
            <a:off x="5114874" y="1068405"/>
            <a:ext cx="2383206" cy="4822256"/>
          </a:xfrm>
          <a:prstGeom prst="rect">
            <a:avLst/>
          </a:prstGeom>
        </p:spPr>
      </p:pic>
      <p:pic>
        <p:nvPicPr>
          <p:cNvPr id="8" name="Picture 7">
            <a:extLst>
              <a:ext uri="{FF2B5EF4-FFF2-40B4-BE49-F238E27FC236}">
                <a16:creationId xmlns:a16="http://schemas.microsoft.com/office/drawing/2014/main" xmlns="" id="{AFA9BD4E-2DA9-621D-88E0-CB46C4F9A8D5}"/>
              </a:ext>
            </a:extLst>
          </p:cNvPr>
          <p:cNvPicPr>
            <a:picLocks noChangeAspect="1"/>
          </p:cNvPicPr>
          <p:nvPr/>
        </p:nvPicPr>
        <p:blipFill>
          <a:blip r:embed="rId4"/>
          <a:stretch>
            <a:fillRect/>
          </a:stretch>
        </p:blipFill>
        <p:spPr>
          <a:xfrm>
            <a:off x="7911966" y="1068405"/>
            <a:ext cx="4267122" cy="4822256"/>
          </a:xfrm>
          <a:prstGeom prst="rect">
            <a:avLst/>
          </a:prstGeom>
        </p:spPr>
      </p:pic>
    </p:spTree>
    <p:extLst>
      <p:ext uri="{BB962C8B-B14F-4D97-AF65-F5344CB8AC3E}">
        <p14:creationId xmlns:p14="http://schemas.microsoft.com/office/powerpoint/2010/main" xmlns="" val="2731105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F9684CE-5A26-C256-7E9D-03CD2A6CAA5B}"/>
              </a:ext>
            </a:extLst>
          </p:cNvPr>
          <p:cNvSpPr txBox="1"/>
          <p:nvPr/>
        </p:nvSpPr>
        <p:spPr>
          <a:xfrm>
            <a:off x="827773" y="288758"/>
            <a:ext cx="2406315" cy="369332"/>
          </a:xfrm>
          <a:prstGeom prst="rect">
            <a:avLst/>
          </a:prstGeom>
          <a:noFill/>
        </p:spPr>
        <p:txBody>
          <a:bodyPr wrap="square" rtlCol="0">
            <a:spAutoFit/>
          </a:bodyPr>
          <a:lstStyle/>
          <a:p>
            <a:r>
              <a:rPr lang="en-IN" dirty="0"/>
              <a:t>For K = 3</a:t>
            </a:r>
          </a:p>
        </p:txBody>
      </p:sp>
      <p:pic>
        <p:nvPicPr>
          <p:cNvPr id="4" name="Picture 3">
            <a:extLst>
              <a:ext uri="{FF2B5EF4-FFF2-40B4-BE49-F238E27FC236}">
                <a16:creationId xmlns:a16="http://schemas.microsoft.com/office/drawing/2014/main" xmlns="" id="{43BC8F9B-BD94-0228-4AFE-9E6142682AA3}"/>
              </a:ext>
            </a:extLst>
          </p:cNvPr>
          <p:cNvPicPr>
            <a:picLocks noChangeAspect="1"/>
          </p:cNvPicPr>
          <p:nvPr/>
        </p:nvPicPr>
        <p:blipFill>
          <a:blip r:embed="rId2"/>
          <a:stretch>
            <a:fillRect/>
          </a:stretch>
        </p:blipFill>
        <p:spPr>
          <a:xfrm>
            <a:off x="508035" y="1030637"/>
            <a:ext cx="4824361" cy="3968954"/>
          </a:xfrm>
          <a:prstGeom prst="rect">
            <a:avLst/>
          </a:prstGeom>
        </p:spPr>
      </p:pic>
      <p:pic>
        <p:nvPicPr>
          <p:cNvPr id="6" name="Picture 5">
            <a:extLst>
              <a:ext uri="{FF2B5EF4-FFF2-40B4-BE49-F238E27FC236}">
                <a16:creationId xmlns:a16="http://schemas.microsoft.com/office/drawing/2014/main" xmlns="" id="{25E86C0A-EEDA-5798-DB7A-29B74075EED3}"/>
              </a:ext>
            </a:extLst>
          </p:cNvPr>
          <p:cNvPicPr>
            <a:picLocks noChangeAspect="1"/>
          </p:cNvPicPr>
          <p:nvPr/>
        </p:nvPicPr>
        <p:blipFill>
          <a:blip r:embed="rId3"/>
          <a:stretch>
            <a:fillRect/>
          </a:stretch>
        </p:blipFill>
        <p:spPr>
          <a:xfrm>
            <a:off x="5551673" y="1030637"/>
            <a:ext cx="4280034" cy="3854648"/>
          </a:xfrm>
          <a:prstGeom prst="rect">
            <a:avLst/>
          </a:prstGeom>
        </p:spPr>
      </p:pic>
      <p:pic>
        <p:nvPicPr>
          <p:cNvPr id="8" name="Picture 7">
            <a:extLst>
              <a:ext uri="{FF2B5EF4-FFF2-40B4-BE49-F238E27FC236}">
                <a16:creationId xmlns:a16="http://schemas.microsoft.com/office/drawing/2014/main" xmlns="" id="{3AB023D9-A134-47F5-5504-3E6863BDB09B}"/>
              </a:ext>
            </a:extLst>
          </p:cNvPr>
          <p:cNvPicPr>
            <a:picLocks noChangeAspect="1"/>
          </p:cNvPicPr>
          <p:nvPr/>
        </p:nvPicPr>
        <p:blipFill>
          <a:blip r:embed="rId4"/>
          <a:stretch>
            <a:fillRect/>
          </a:stretch>
        </p:blipFill>
        <p:spPr>
          <a:xfrm>
            <a:off x="9925428" y="1030637"/>
            <a:ext cx="2178162" cy="3968954"/>
          </a:xfrm>
          <a:prstGeom prst="rect">
            <a:avLst/>
          </a:prstGeom>
        </p:spPr>
      </p:pic>
    </p:spTree>
    <p:extLst>
      <p:ext uri="{BB962C8B-B14F-4D97-AF65-F5344CB8AC3E}">
        <p14:creationId xmlns:p14="http://schemas.microsoft.com/office/powerpoint/2010/main" xmlns="" val="153160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1BDD962-E246-A79B-3F07-55E2AB40D128}"/>
              </a:ext>
            </a:extLst>
          </p:cNvPr>
          <p:cNvSpPr txBox="1"/>
          <p:nvPr/>
        </p:nvSpPr>
        <p:spPr>
          <a:xfrm>
            <a:off x="779646" y="413886"/>
            <a:ext cx="2598821" cy="369332"/>
          </a:xfrm>
          <a:prstGeom prst="rect">
            <a:avLst/>
          </a:prstGeom>
          <a:noFill/>
        </p:spPr>
        <p:txBody>
          <a:bodyPr wrap="square" rtlCol="0">
            <a:spAutoFit/>
          </a:bodyPr>
          <a:lstStyle/>
          <a:p>
            <a:r>
              <a:rPr lang="en-IN" dirty="0"/>
              <a:t>K = 4</a:t>
            </a:r>
          </a:p>
        </p:txBody>
      </p:sp>
      <p:pic>
        <p:nvPicPr>
          <p:cNvPr id="4" name="Picture 3">
            <a:extLst>
              <a:ext uri="{FF2B5EF4-FFF2-40B4-BE49-F238E27FC236}">
                <a16:creationId xmlns:a16="http://schemas.microsoft.com/office/drawing/2014/main" xmlns="" id="{945C095A-3ABE-ED37-AE44-364888593E82}"/>
              </a:ext>
            </a:extLst>
          </p:cNvPr>
          <p:cNvPicPr>
            <a:picLocks noChangeAspect="1"/>
          </p:cNvPicPr>
          <p:nvPr/>
        </p:nvPicPr>
        <p:blipFill>
          <a:blip r:embed="rId2"/>
          <a:stretch>
            <a:fillRect/>
          </a:stretch>
        </p:blipFill>
        <p:spPr>
          <a:xfrm>
            <a:off x="267205" y="914934"/>
            <a:ext cx="4564678" cy="3930852"/>
          </a:xfrm>
          <a:prstGeom prst="rect">
            <a:avLst/>
          </a:prstGeom>
        </p:spPr>
      </p:pic>
      <p:pic>
        <p:nvPicPr>
          <p:cNvPr id="6" name="Picture 5">
            <a:extLst>
              <a:ext uri="{FF2B5EF4-FFF2-40B4-BE49-F238E27FC236}">
                <a16:creationId xmlns:a16="http://schemas.microsoft.com/office/drawing/2014/main" xmlns="" id="{B0A5AD64-D712-C13B-26A5-A43D1107AEA4}"/>
              </a:ext>
            </a:extLst>
          </p:cNvPr>
          <p:cNvPicPr>
            <a:picLocks noChangeAspect="1"/>
          </p:cNvPicPr>
          <p:nvPr/>
        </p:nvPicPr>
        <p:blipFill>
          <a:blip r:embed="rId3"/>
          <a:stretch>
            <a:fillRect/>
          </a:stretch>
        </p:blipFill>
        <p:spPr>
          <a:xfrm>
            <a:off x="5031710" y="953036"/>
            <a:ext cx="3910160" cy="3892750"/>
          </a:xfrm>
          <a:prstGeom prst="rect">
            <a:avLst/>
          </a:prstGeom>
        </p:spPr>
      </p:pic>
      <p:pic>
        <p:nvPicPr>
          <p:cNvPr id="8" name="Picture 7">
            <a:extLst>
              <a:ext uri="{FF2B5EF4-FFF2-40B4-BE49-F238E27FC236}">
                <a16:creationId xmlns:a16="http://schemas.microsoft.com/office/drawing/2014/main" xmlns="" id="{CB563051-2351-D548-50F5-3BA8CB94FCE9}"/>
              </a:ext>
            </a:extLst>
          </p:cNvPr>
          <p:cNvPicPr>
            <a:picLocks noChangeAspect="1"/>
          </p:cNvPicPr>
          <p:nvPr/>
        </p:nvPicPr>
        <p:blipFill>
          <a:blip r:embed="rId4"/>
          <a:stretch>
            <a:fillRect/>
          </a:stretch>
        </p:blipFill>
        <p:spPr>
          <a:xfrm>
            <a:off x="9249878" y="888465"/>
            <a:ext cx="2162476" cy="3750912"/>
          </a:xfrm>
          <a:prstGeom prst="rect">
            <a:avLst/>
          </a:prstGeom>
        </p:spPr>
      </p:pic>
      <p:sp>
        <p:nvSpPr>
          <p:cNvPr id="9" name="TextBox 8">
            <a:extLst>
              <a:ext uri="{FF2B5EF4-FFF2-40B4-BE49-F238E27FC236}">
                <a16:creationId xmlns:a16="http://schemas.microsoft.com/office/drawing/2014/main" xmlns="" id="{F2E3385E-9611-3050-44B1-B77E1495DC73}"/>
              </a:ext>
            </a:extLst>
          </p:cNvPr>
          <p:cNvSpPr txBox="1"/>
          <p:nvPr/>
        </p:nvSpPr>
        <p:spPr>
          <a:xfrm>
            <a:off x="779646" y="5313145"/>
            <a:ext cx="10327908" cy="1200329"/>
          </a:xfrm>
          <a:prstGeom prst="rect">
            <a:avLst/>
          </a:prstGeom>
          <a:noFill/>
        </p:spPr>
        <p:txBody>
          <a:bodyPr wrap="square" rtlCol="0">
            <a:spAutoFit/>
          </a:bodyPr>
          <a:lstStyle/>
          <a:p>
            <a:r>
              <a:rPr lang="en-IN" dirty="0"/>
              <a:t>We observe that for K = 4, the system becomes unstable which is evident from observing the step response graph</a:t>
            </a:r>
          </a:p>
          <a:p>
            <a:r>
              <a:rPr lang="en-IN" dirty="0"/>
              <a:t>We also observe that the rise time is least for K = 3 and hence it’s the most suitable proportional controller for our system</a:t>
            </a:r>
          </a:p>
        </p:txBody>
      </p:sp>
    </p:spTree>
    <p:extLst>
      <p:ext uri="{BB962C8B-B14F-4D97-AF65-F5344CB8AC3E}">
        <p14:creationId xmlns:p14="http://schemas.microsoft.com/office/powerpoint/2010/main" xmlns="" val="192180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8998F9-6546-9B9B-93CE-9B87CA7F5665}"/>
              </a:ext>
            </a:extLst>
          </p:cNvPr>
          <p:cNvSpPr>
            <a:spLocks noGrp="1"/>
          </p:cNvSpPr>
          <p:nvPr>
            <p:ph type="title"/>
          </p:nvPr>
        </p:nvSpPr>
        <p:spPr>
          <a:xfrm>
            <a:off x="838200" y="365126"/>
            <a:ext cx="10515600" cy="568526"/>
          </a:xfrm>
        </p:spPr>
        <p:txBody>
          <a:bodyPr>
            <a:normAutofit fontScale="90000"/>
          </a:bodyPr>
          <a:lstStyle/>
          <a:p>
            <a:r>
              <a:rPr lang="en-IN" dirty="0"/>
              <a:t>Q4</a:t>
            </a:r>
          </a:p>
        </p:txBody>
      </p:sp>
      <p:sp>
        <p:nvSpPr>
          <p:cNvPr id="3" name="Content Placeholder 2">
            <a:extLst>
              <a:ext uri="{FF2B5EF4-FFF2-40B4-BE49-F238E27FC236}">
                <a16:creationId xmlns:a16="http://schemas.microsoft.com/office/drawing/2014/main" xmlns="" id="{4A9599D4-84EF-DF35-EE90-BD4ED9CE851D}"/>
              </a:ext>
            </a:extLst>
          </p:cNvPr>
          <p:cNvSpPr>
            <a:spLocks noGrp="1"/>
          </p:cNvSpPr>
          <p:nvPr>
            <p:ph sz="half" idx="1"/>
          </p:nvPr>
        </p:nvSpPr>
        <p:spPr>
          <a:xfrm>
            <a:off x="838200" y="933652"/>
            <a:ext cx="5181600" cy="2290811"/>
          </a:xfrm>
        </p:spPr>
        <p:txBody>
          <a:bodyPr>
            <a:normAutofit lnSpcReduction="10000"/>
          </a:bodyPr>
          <a:lstStyle/>
          <a:p>
            <a:r>
              <a:rPr lang="en-IN" sz="2000" dirty="0"/>
              <a:t>We introduce a new PD controller into the system by cascading K(</a:t>
            </a:r>
            <a:r>
              <a:rPr lang="en-IN" sz="2000" dirty="0" err="1"/>
              <a:t>s+z</a:t>
            </a:r>
            <a:r>
              <a:rPr lang="en-IN" sz="2000" dirty="0"/>
              <a:t>) with our system. We choose different values of K and z and obtain the step response for each and determine which is more suitable for our system</a:t>
            </a:r>
          </a:p>
          <a:p>
            <a:r>
              <a:rPr lang="en-IN" sz="2000" dirty="0"/>
              <a:t>K = 1 and z = 1</a:t>
            </a:r>
          </a:p>
          <a:p>
            <a:endParaRPr lang="en-IN" sz="2000" dirty="0"/>
          </a:p>
        </p:txBody>
      </p:sp>
      <p:pic>
        <p:nvPicPr>
          <p:cNvPr id="6" name="Content Placeholder 5">
            <a:extLst>
              <a:ext uri="{FF2B5EF4-FFF2-40B4-BE49-F238E27FC236}">
                <a16:creationId xmlns:a16="http://schemas.microsoft.com/office/drawing/2014/main" xmlns="" id="{6F468E04-9BFC-8632-AA6F-5D838A17ABD3}"/>
              </a:ext>
            </a:extLst>
          </p:cNvPr>
          <p:cNvPicPr>
            <a:picLocks noGrp="1" noChangeAspect="1"/>
          </p:cNvPicPr>
          <p:nvPr>
            <p:ph sz="half" idx="2"/>
          </p:nvPr>
        </p:nvPicPr>
        <p:blipFill>
          <a:blip r:embed="rId2"/>
          <a:stretch>
            <a:fillRect/>
          </a:stretch>
        </p:blipFill>
        <p:spPr>
          <a:xfrm>
            <a:off x="1219609" y="3128134"/>
            <a:ext cx="4334167" cy="3473039"/>
          </a:xfrm>
        </p:spPr>
      </p:pic>
      <p:pic>
        <p:nvPicPr>
          <p:cNvPr id="8" name="Picture 7">
            <a:extLst>
              <a:ext uri="{FF2B5EF4-FFF2-40B4-BE49-F238E27FC236}">
                <a16:creationId xmlns:a16="http://schemas.microsoft.com/office/drawing/2014/main" xmlns="" id="{BB89D16E-806D-D072-CA3B-00BEAEF27C40}"/>
              </a:ext>
            </a:extLst>
          </p:cNvPr>
          <p:cNvPicPr>
            <a:picLocks noChangeAspect="1"/>
          </p:cNvPicPr>
          <p:nvPr/>
        </p:nvPicPr>
        <p:blipFill>
          <a:blip r:embed="rId3"/>
          <a:stretch>
            <a:fillRect/>
          </a:stretch>
        </p:blipFill>
        <p:spPr>
          <a:xfrm>
            <a:off x="7029270" y="933652"/>
            <a:ext cx="3804776" cy="3123550"/>
          </a:xfrm>
          <a:prstGeom prst="rect">
            <a:avLst/>
          </a:prstGeom>
        </p:spPr>
      </p:pic>
      <p:pic>
        <p:nvPicPr>
          <p:cNvPr id="10" name="Picture 9">
            <a:extLst>
              <a:ext uri="{FF2B5EF4-FFF2-40B4-BE49-F238E27FC236}">
                <a16:creationId xmlns:a16="http://schemas.microsoft.com/office/drawing/2014/main" xmlns="" id="{BE0E9370-4276-26DB-CBDF-26C15141D1EA}"/>
              </a:ext>
            </a:extLst>
          </p:cNvPr>
          <p:cNvPicPr>
            <a:picLocks noChangeAspect="1"/>
          </p:cNvPicPr>
          <p:nvPr/>
        </p:nvPicPr>
        <p:blipFill>
          <a:blip r:embed="rId4"/>
          <a:stretch>
            <a:fillRect/>
          </a:stretch>
        </p:blipFill>
        <p:spPr>
          <a:xfrm>
            <a:off x="7454542" y="4198392"/>
            <a:ext cx="2563365" cy="2294482"/>
          </a:xfrm>
          <a:prstGeom prst="rect">
            <a:avLst/>
          </a:prstGeom>
        </p:spPr>
      </p:pic>
    </p:spTree>
    <p:extLst>
      <p:ext uri="{BB962C8B-B14F-4D97-AF65-F5344CB8AC3E}">
        <p14:creationId xmlns:p14="http://schemas.microsoft.com/office/powerpoint/2010/main" xmlns="" val="4124790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AB4262A-7975-A478-EFE2-1D5F4025EC4F}"/>
              </a:ext>
            </a:extLst>
          </p:cNvPr>
          <p:cNvSpPr txBox="1"/>
          <p:nvPr/>
        </p:nvSpPr>
        <p:spPr>
          <a:xfrm>
            <a:off x="693019" y="288758"/>
            <a:ext cx="2021305" cy="369332"/>
          </a:xfrm>
          <a:prstGeom prst="rect">
            <a:avLst/>
          </a:prstGeom>
          <a:noFill/>
        </p:spPr>
        <p:txBody>
          <a:bodyPr wrap="square" rtlCol="0">
            <a:spAutoFit/>
          </a:bodyPr>
          <a:lstStyle/>
          <a:p>
            <a:r>
              <a:rPr lang="en-IN" dirty="0"/>
              <a:t>K = 2, z = 1</a:t>
            </a:r>
          </a:p>
        </p:txBody>
      </p:sp>
      <p:pic>
        <p:nvPicPr>
          <p:cNvPr id="4" name="Picture 3">
            <a:extLst>
              <a:ext uri="{FF2B5EF4-FFF2-40B4-BE49-F238E27FC236}">
                <a16:creationId xmlns:a16="http://schemas.microsoft.com/office/drawing/2014/main" xmlns="" id="{D809FB72-DD9C-A508-70B5-A793BA26405E}"/>
              </a:ext>
            </a:extLst>
          </p:cNvPr>
          <p:cNvPicPr>
            <a:picLocks noChangeAspect="1"/>
          </p:cNvPicPr>
          <p:nvPr/>
        </p:nvPicPr>
        <p:blipFill>
          <a:blip r:embed="rId2"/>
          <a:stretch>
            <a:fillRect/>
          </a:stretch>
        </p:blipFill>
        <p:spPr>
          <a:xfrm>
            <a:off x="320251" y="888534"/>
            <a:ext cx="4733012" cy="4799997"/>
          </a:xfrm>
          <a:prstGeom prst="rect">
            <a:avLst/>
          </a:prstGeom>
        </p:spPr>
      </p:pic>
      <p:pic>
        <p:nvPicPr>
          <p:cNvPr id="6" name="Picture 5">
            <a:extLst>
              <a:ext uri="{FF2B5EF4-FFF2-40B4-BE49-F238E27FC236}">
                <a16:creationId xmlns:a16="http://schemas.microsoft.com/office/drawing/2014/main" xmlns="" id="{B781510C-42EF-2416-C631-6B8B9F8A9C93}"/>
              </a:ext>
            </a:extLst>
          </p:cNvPr>
          <p:cNvPicPr>
            <a:picLocks noChangeAspect="1"/>
          </p:cNvPicPr>
          <p:nvPr/>
        </p:nvPicPr>
        <p:blipFill>
          <a:blip r:embed="rId3"/>
          <a:stretch>
            <a:fillRect/>
          </a:stretch>
        </p:blipFill>
        <p:spPr>
          <a:xfrm>
            <a:off x="5351720" y="888534"/>
            <a:ext cx="3903768" cy="4799996"/>
          </a:xfrm>
          <a:prstGeom prst="rect">
            <a:avLst/>
          </a:prstGeom>
        </p:spPr>
      </p:pic>
      <p:pic>
        <p:nvPicPr>
          <p:cNvPr id="8" name="Picture 7">
            <a:extLst>
              <a:ext uri="{FF2B5EF4-FFF2-40B4-BE49-F238E27FC236}">
                <a16:creationId xmlns:a16="http://schemas.microsoft.com/office/drawing/2014/main" xmlns="" id="{F1416329-1CF0-1959-47C8-8B5EC9F2F347}"/>
              </a:ext>
            </a:extLst>
          </p:cNvPr>
          <p:cNvPicPr>
            <a:picLocks noChangeAspect="1"/>
          </p:cNvPicPr>
          <p:nvPr/>
        </p:nvPicPr>
        <p:blipFill>
          <a:blip r:embed="rId4"/>
          <a:stretch>
            <a:fillRect/>
          </a:stretch>
        </p:blipFill>
        <p:spPr>
          <a:xfrm>
            <a:off x="9553945" y="888534"/>
            <a:ext cx="2317804" cy="2769066"/>
          </a:xfrm>
          <a:prstGeom prst="rect">
            <a:avLst/>
          </a:prstGeom>
        </p:spPr>
      </p:pic>
    </p:spTree>
    <p:extLst>
      <p:ext uri="{BB962C8B-B14F-4D97-AF65-F5344CB8AC3E}">
        <p14:creationId xmlns:p14="http://schemas.microsoft.com/office/powerpoint/2010/main" xmlns="" val="2287813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4CD3070-D6A9-374D-71C6-369922177053}"/>
              </a:ext>
            </a:extLst>
          </p:cNvPr>
          <p:cNvSpPr txBox="1"/>
          <p:nvPr/>
        </p:nvSpPr>
        <p:spPr>
          <a:xfrm>
            <a:off x="317634" y="202131"/>
            <a:ext cx="1963553" cy="369332"/>
          </a:xfrm>
          <a:prstGeom prst="rect">
            <a:avLst/>
          </a:prstGeom>
          <a:noFill/>
        </p:spPr>
        <p:txBody>
          <a:bodyPr wrap="square" rtlCol="0">
            <a:spAutoFit/>
          </a:bodyPr>
          <a:lstStyle/>
          <a:p>
            <a:r>
              <a:rPr lang="en-IN" dirty="0"/>
              <a:t>K = 1, z = 2</a:t>
            </a:r>
          </a:p>
        </p:txBody>
      </p:sp>
      <p:pic>
        <p:nvPicPr>
          <p:cNvPr id="4" name="Picture 3">
            <a:extLst>
              <a:ext uri="{FF2B5EF4-FFF2-40B4-BE49-F238E27FC236}">
                <a16:creationId xmlns:a16="http://schemas.microsoft.com/office/drawing/2014/main" xmlns="" id="{96FE6F5B-5087-3210-85CE-7BC3B411F2BB}"/>
              </a:ext>
            </a:extLst>
          </p:cNvPr>
          <p:cNvPicPr>
            <a:picLocks noChangeAspect="1"/>
          </p:cNvPicPr>
          <p:nvPr/>
        </p:nvPicPr>
        <p:blipFill>
          <a:blip r:embed="rId2"/>
          <a:stretch>
            <a:fillRect/>
          </a:stretch>
        </p:blipFill>
        <p:spPr>
          <a:xfrm>
            <a:off x="182854" y="731954"/>
            <a:ext cx="4896102" cy="5149082"/>
          </a:xfrm>
          <a:prstGeom prst="rect">
            <a:avLst/>
          </a:prstGeom>
        </p:spPr>
      </p:pic>
      <p:pic>
        <p:nvPicPr>
          <p:cNvPr id="6" name="Picture 5">
            <a:extLst>
              <a:ext uri="{FF2B5EF4-FFF2-40B4-BE49-F238E27FC236}">
                <a16:creationId xmlns:a16="http://schemas.microsoft.com/office/drawing/2014/main" xmlns="" id="{D57C6B1B-0BD2-3BA1-19DF-B19A4511E928}"/>
              </a:ext>
            </a:extLst>
          </p:cNvPr>
          <p:cNvPicPr>
            <a:picLocks noChangeAspect="1"/>
          </p:cNvPicPr>
          <p:nvPr/>
        </p:nvPicPr>
        <p:blipFill>
          <a:blip r:embed="rId3"/>
          <a:stretch>
            <a:fillRect/>
          </a:stretch>
        </p:blipFill>
        <p:spPr>
          <a:xfrm>
            <a:off x="5193643" y="731954"/>
            <a:ext cx="4750044" cy="5149082"/>
          </a:xfrm>
          <a:prstGeom prst="rect">
            <a:avLst/>
          </a:prstGeom>
        </p:spPr>
      </p:pic>
      <p:pic>
        <p:nvPicPr>
          <p:cNvPr id="8" name="Picture 7">
            <a:extLst>
              <a:ext uri="{FF2B5EF4-FFF2-40B4-BE49-F238E27FC236}">
                <a16:creationId xmlns:a16="http://schemas.microsoft.com/office/drawing/2014/main" xmlns="" id="{E6AA550C-61B6-4FC4-E403-0344D1197C26}"/>
              </a:ext>
            </a:extLst>
          </p:cNvPr>
          <p:cNvPicPr>
            <a:picLocks noChangeAspect="1"/>
          </p:cNvPicPr>
          <p:nvPr/>
        </p:nvPicPr>
        <p:blipFill>
          <a:blip r:embed="rId4"/>
          <a:stretch>
            <a:fillRect/>
          </a:stretch>
        </p:blipFill>
        <p:spPr>
          <a:xfrm>
            <a:off x="10135800" y="731954"/>
            <a:ext cx="1873346" cy="2377006"/>
          </a:xfrm>
          <a:prstGeom prst="rect">
            <a:avLst/>
          </a:prstGeom>
        </p:spPr>
      </p:pic>
    </p:spTree>
    <p:extLst>
      <p:ext uri="{BB962C8B-B14F-4D97-AF65-F5344CB8AC3E}">
        <p14:creationId xmlns:p14="http://schemas.microsoft.com/office/powerpoint/2010/main" xmlns="" val="28108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9F2EFE-91D1-FD20-D3CA-EE9318C1BFA2}"/>
              </a:ext>
            </a:extLst>
          </p:cNvPr>
          <p:cNvPicPr>
            <a:picLocks noChangeAspect="1"/>
          </p:cNvPicPr>
          <p:nvPr/>
        </p:nvPicPr>
        <p:blipFill>
          <a:blip r:embed="rId2"/>
          <a:stretch>
            <a:fillRect/>
          </a:stretch>
        </p:blipFill>
        <p:spPr>
          <a:xfrm>
            <a:off x="221654" y="982111"/>
            <a:ext cx="4953255" cy="5091430"/>
          </a:xfrm>
          <a:prstGeom prst="rect">
            <a:avLst/>
          </a:prstGeom>
        </p:spPr>
      </p:pic>
      <p:sp>
        <p:nvSpPr>
          <p:cNvPr id="4" name="TextBox 3">
            <a:extLst>
              <a:ext uri="{FF2B5EF4-FFF2-40B4-BE49-F238E27FC236}">
                <a16:creationId xmlns:a16="http://schemas.microsoft.com/office/drawing/2014/main" xmlns="" id="{75B5873E-6CCF-4232-CF3A-C1D7F102F775}"/>
              </a:ext>
            </a:extLst>
          </p:cNvPr>
          <p:cNvSpPr txBox="1"/>
          <p:nvPr/>
        </p:nvSpPr>
        <p:spPr>
          <a:xfrm>
            <a:off x="269507" y="182880"/>
            <a:ext cx="2136809" cy="369332"/>
          </a:xfrm>
          <a:prstGeom prst="rect">
            <a:avLst/>
          </a:prstGeom>
          <a:noFill/>
        </p:spPr>
        <p:txBody>
          <a:bodyPr wrap="square" rtlCol="0">
            <a:spAutoFit/>
          </a:bodyPr>
          <a:lstStyle/>
          <a:p>
            <a:r>
              <a:rPr lang="en-IN" dirty="0"/>
              <a:t>K = 3, z = 2</a:t>
            </a:r>
          </a:p>
        </p:txBody>
      </p:sp>
      <p:pic>
        <p:nvPicPr>
          <p:cNvPr id="6" name="Picture 5">
            <a:extLst>
              <a:ext uri="{FF2B5EF4-FFF2-40B4-BE49-F238E27FC236}">
                <a16:creationId xmlns:a16="http://schemas.microsoft.com/office/drawing/2014/main" xmlns="" id="{CE490061-4DB5-7C35-C41D-C76A40AE6E6D}"/>
              </a:ext>
            </a:extLst>
          </p:cNvPr>
          <p:cNvPicPr>
            <a:picLocks noChangeAspect="1"/>
          </p:cNvPicPr>
          <p:nvPr/>
        </p:nvPicPr>
        <p:blipFill>
          <a:blip r:embed="rId3"/>
          <a:stretch>
            <a:fillRect/>
          </a:stretch>
        </p:blipFill>
        <p:spPr>
          <a:xfrm>
            <a:off x="5271244" y="982111"/>
            <a:ext cx="4392520" cy="5091430"/>
          </a:xfrm>
          <a:prstGeom prst="rect">
            <a:avLst/>
          </a:prstGeom>
        </p:spPr>
      </p:pic>
      <p:pic>
        <p:nvPicPr>
          <p:cNvPr id="8" name="Picture 7">
            <a:extLst>
              <a:ext uri="{FF2B5EF4-FFF2-40B4-BE49-F238E27FC236}">
                <a16:creationId xmlns:a16="http://schemas.microsoft.com/office/drawing/2014/main" xmlns="" id="{776A6201-726D-A03B-2821-26C905F1D088}"/>
              </a:ext>
            </a:extLst>
          </p:cNvPr>
          <p:cNvPicPr>
            <a:picLocks noChangeAspect="1"/>
          </p:cNvPicPr>
          <p:nvPr/>
        </p:nvPicPr>
        <p:blipFill>
          <a:blip r:embed="rId4"/>
          <a:stretch>
            <a:fillRect/>
          </a:stretch>
        </p:blipFill>
        <p:spPr>
          <a:xfrm>
            <a:off x="9760099" y="1013392"/>
            <a:ext cx="1873346" cy="2415607"/>
          </a:xfrm>
          <a:prstGeom prst="rect">
            <a:avLst/>
          </a:prstGeom>
        </p:spPr>
      </p:pic>
    </p:spTree>
    <p:extLst>
      <p:ext uri="{BB962C8B-B14F-4D97-AF65-F5344CB8AC3E}">
        <p14:creationId xmlns:p14="http://schemas.microsoft.com/office/powerpoint/2010/main" xmlns="" val="1087947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16EF90A-544C-A584-E8CD-94796E68EFD1}"/>
              </a:ext>
            </a:extLst>
          </p:cNvPr>
          <p:cNvSpPr txBox="1"/>
          <p:nvPr/>
        </p:nvSpPr>
        <p:spPr>
          <a:xfrm>
            <a:off x="154004" y="202131"/>
            <a:ext cx="1578543" cy="369332"/>
          </a:xfrm>
          <a:prstGeom prst="rect">
            <a:avLst/>
          </a:prstGeom>
          <a:noFill/>
        </p:spPr>
        <p:txBody>
          <a:bodyPr wrap="square" rtlCol="0">
            <a:spAutoFit/>
          </a:bodyPr>
          <a:lstStyle/>
          <a:p>
            <a:r>
              <a:rPr lang="en-IN" dirty="0"/>
              <a:t>K = 5, z = 7</a:t>
            </a:r>
          </a:p>
        </p:txBody>
      </p:sp>
      <p:pic>
        <p:nvPicPr>
          <p:cNvPr id="4" name="Picture 3">
            <a:extLst>
              <a:ext uri="{FF2B5EF4-FFF2-40B4-BE49-F238E27FC236}">
                <a16:creationId xmlns:a16="http://schemas.microsoft.com/office/drawing/2014/main" xmlns="" id="{9EE70303-07D1-6C0D-560F-98E8B2575507}"/>
              </a:ext>
            </a:extLst>
          </p:cNvPr>
          <p:cNvPicPr>
            <a:picLocks noChangeAspect="1"/>
          </p:cNvPicPr>
          <p:nvPr/>
        </p:nvPicPr>
        <p:blipFill>
          <a:blip r:embed="rId2"/>
          <a:stretch>
            <a:fillRect/>
          </a:stretch>
        </p:blipFill>
        <p:spPr>
          <a:xfrm>
            <a:off x="154004" y="648302"/>
            <a:ext cx="4697129" cy="4712970"/>
          </a:xfrm>
          <a:prstGeom prst="rect">
            <a:avLst/>
          </a:prstGeom>
        </p:spPr>
      </p:pic>
      <p:pic>
        <p:nvPicPr>
          <p:cNvPr id="6" name="Picture 5">
            <a:extLst>
              <a:ext uri="{FF2B5EF4-FFF2-40B4-BE49-F238E27FC236}">
                <a16:creationId xmlns:a16="http://schemas.microsoft.com/office/drawing/2014/main" xmlns="" id="{1B24B9B9-7EB5-0273-8D65-AA5A8B937485}"/>
              </a:ext>
            </a:extLst>
          </p:cNvPr>
          <p:cNvPicPr>
            <a:picLocks noChangeAspect="1"/>
          </p:cNvPicPr>
          <p:nvPr/>
        </p:nvPicPr>
        <p:blipFill>
          <a:blip r:embed="rId3"/>
          <a:stretch>
            <a:fillRect/>
          </a:stretch>
        </p:blipFill>
        <p:spPr>
          <a:xfrm>
            <a:off x="4995186" y="648302"/>
            <a:ext cx="4062187" cy="4712970"/>
          </a:xfrm>
          <a:prstGeom prst="rect">
            <a:avLst/>
          </a:prstGeom>
        </p:spPr>
      </p:pic>
      <p:pic>
        <p:nvPicPr>
          <p:cNvPr id="8" name="Picture 7">
            <a:extLst>
              <a:ext uri="{FF2B5EF4-FFF2-40B4-BE49-F238E27FC236}">
                <a16:creationId xmlns:a16="http://schemas.microsoft.com/office/drawing/2014/main" xmlns="" id="{3AEB37C2-2E9F-13DE-8DE1-81B5F3654C3E}"/>
              </a:ext>
            </a:extLst>
          </p:cNvPr>
          <p:cNvPicPr>
            <a:picLocks noChangeAspect="1"/>
          </p:cNvPicPr>
          <p:nvPr/>
        </p:nvPicPr>
        <p:blipFill>
          <a:blip r:embed="rId4"/>
          <a:stretch>
            <a:fillRect/>
          </a:stretch>
        </p:blipFill>
        <p:spPr>
          <a:xfrm>
            <a:off x="9471944" y="648302"/>
            <a:ext cx="1968601" cy="2780698"/>
          </a:xfrm>
          <a:prstGeom prst="rect">
            <a:avLst/>
          </a:prstGeom>
        </p:spPr>
      </p:pic>
    </p:spTree>
    <p:extLst>
      <p:ext uri="{BB962C8B-B14F-4D97-AF65-F5344CB8AC3E}">
        <p14:creationId xmlns:p14="http://schemas.microsoft.com/office/powerpoint/2010/main" xmlns="" val="193610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E07F7C-FF1C-B113-CBD6-B07860373AEB}"/>
              </a:ext>
            </a:extLst>
          </p:cNvPr>
          <p:cNvSpPr txBox="1"/>
          <p:nvPr/>
        </p:nvSpPr>
        <p:spPr>
          <a:xfrm>
            <a:off x="308008" y="221381"/>
            <a:ext cx="2069432" cy="369332"/>
          </a:xfrm>
          <a:prstGeom prst="rect">
            <a:avLst/>
          </a:prstGeom>
          <a:noFill/>
        </p:spPr>
        <p:txBody>
          <a:bodyPr wrap="square" rtlCol="0">
            <a:spAutoFit/>
          </a:bodyPr>
          <a:lstStyle/>
          <a:p>
            <a:r>
              <a:rPr lang="en-IN" dirty="0"/>
              <a:t>K = 9, z = 13</a:t>
            </a:r>
          </a:p>
        </p:txBody>
      </p:sp>
      <p:pic>
        <p:nvPicPr>
          <p:cNvPr id="4" name="Picture 3">
            <a:extLst>
              <a:ext uri="{FF2B5EF4-FFF2-40B4-BE49-F238E27FC236}">
                <a16:creationId xmlns:a16="http://schemas.microsoft.com/office/drawing/2014/main" xmlns="" id="{76751E8C-329A-11AE-7F37-919515C9D975}"/>
              </a:ext>
            </a:extLst>
          </p:cNvPr>
          <p:cNvPicPr>
            <a:picLocks noChangeAspect="1"/>
          </p:cNvPicPr>
          <p:nvPr/>
        </p:nvPicPr>
        <p:blipFill>
          <a:blip r:embed="rId2"/>
          <a:stretch>
            <a:fillRect/>
          </a:stretch>
        </p:blipFill>
        <p:spPr>
          <a:xfrm>
            <a:off x="308007" y="590713"/>
            <a:ext cx="5062889" cy="5482828"/>
          </a:xfrm>
          <a:prstGeom prst="rect">
            <a:avLst/>
          </a:prstGeom>
        </p:spPr>
      </p:pic>
      <p:pic>
        <p:nvPicPr>
          <p:cNvPr id="6" name="Picture 5">
            <a:extLst>
              <a:ext uri="{FF2B5EF4-FFF2-40B4-BE49-F238E27FC236}">
                <a16:creationId xmlns:a16="http://schemas.microsoft.com/office/drawing/2014/main" xmlns="" id="{F060FFC0-78BE-FFC4-E427-55727BC1778D}"/>
              </a:ext>
            </a:extLst>
          </p:cNvPr>
          <p:cNvPicPr>
            <a:picLocks noChangeAspect="1"/>
          </p:cNvPicPr>
          <p:nvPr/>
        </p:nvPicPr>
        <p:blipFill>
          <a:blip r:embed="rId3"/>
          <a:stretch>
            <a:fillRect/>
          </a:stretch>
        </p:blipFill>
        <p:spPr>
          <a:xfrm>
            <a:off x="5819584" y="590713"/>
            <a:ext cx="5355347" cy="5348074"/>
          </a:xfrm>
          <a:prstGeom prst="rect">
            <a:avLst/>
          </a:prstGeom>
        </p:spPr>
      </p:pic>
    </p:spTree>
    <p:extLst>
      <p:ext uri="{BB962C8B-B14F-4D97-AF65-F5344CB8AC3E}">
        <p14:creationId xmlns:p14="http://schemas.microsoft.com/office/powerpoint/2010/main" xmlns="" val="2065934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E91096-467B-0E90-97A5-46E8C121CFAB}"/>
              </a:ext>
            </a:extLst>
          </p:cNvPr>
          <p:cNvSpPr txBox="1"/>
          <p:nvPr/>
        </p:nvSpPr>
        <p:spPr>
          <a:xfrm>
            <a:off x="519764" y="240632"/>
            <a:ext cx="2733575" cy="369332"/>
          </a:xfrm>
          <a:prstGeom prst="rect">
            <a:avLst/>
          </a:prstGeom>
          <a:noFill/>
        </p:spPr>
        <p:txBody>
          <a:bodyPr wrap="square" rtlCol="0">
            <a:spAutoFit/>
          </a:bodyPr>
          <a:lstStyle/>
          <a:p>
            <a:r>
              <a:rPr lang="en-IN" dirty="0"/>
              <a:t>K = 2, z = 13</a:t>
            </a:r>
          </a:p>
        </p:txBody>
      </p:sp>
      <p:pic>
        <p:nvPicPr>
          <p:cNvPr id="4" name="Picture 3">
            <a:extLst>
              <a:ext uri="{FF2B5EF4-FFF2-40B4-BE49-F238E27FC236}">
                <a16:creationId xmlns:a16="http://schemas.microsoft.com/office/drawing/2014/main" xmlns="" id="{4CF1D35A-8AA3-9BE4-FCDF-FA0EF10B1C6F}"/>
              </a:ext>
            </a:extLst>
          </p:cNvPr>
          <p:cNvPicPr>
            <a:picLocks noChangeAspect="1"/>
          </p:cNvPicPr>
          <p:nvPr/>
        </p:nvPicPr>
        <p:blipFill>
          <a:blip r:embed="rId2"/>
          <a:stretch>
            <a:fillRect/>
          </a:stretch>
        </p:blipFill>
        <p:spPr>
          <a:xfrm>
            <a:off x="519764" y="818582"/>
            <a:ext cx="4883401" cy="3911801"/>
          </a:xfrm>
          <a:prstGeom prst="rect">
            <a:avLst/>
          </a:prstGeom>
        </p:spPr>
      </p:pic>
      <p:pic>
        <p:nvPicPr>
          <p:cNvPr id="6" name="Picture 5">
            <a:extLst>
              <a:ext uri="{FF2B5EF4-FFF2-40B4-BE49-F238E27FC236}">
                <a16:creationId xmlns:a16="http://schemas.microsoft.com/office/drawing/2014/main" xmlns="" id="{4CD5967A-ADFE-8F78-6907-E4F3818F7F77}"/>
              </a:ext>
            </a:extLst>
          </p:cNvPr>
          <p:cNvPicPr>
            <a:picLocks noChangeAspect="1"/>
          </p:cNvPicPr>
          <p:nvPr/>
        </p:nvPicPr>
        <p:blipFill>
          <a:blip r:embed="rId3"/>
          <a:stretch>
            <a:fillRect/>
          </a:stretch>
        </p:blipFill>
        <p:spPr>
          <a:xfrm>
            <a:off x="6096000" y="818582"/>
            <a:ext cx="4864350" cy="3905451"/>
          </a:xfrm>
          <a:prstGeom prst="rect">
            <a:avLst/>
          </a:prstGeom>
        </p:spPr>
      </p:pic>
      <p:sp>
        <p:nvSpPr>
          <p:cNvPr id="7" name="TextBox 6">
            <a:extLst>
              <a:ext uri="{FF2B5EF4-FFF2-40B4-BE49-F238E27FC236}">
                <a16:creationId xmlns:a16="http://schemas.microsoft.com/office/drawing/2014/main" xmlns="" id="{4B5CB979-8D76-18E8-3206-0640473AEB13}"/>
              </a:ext>
            </a:extLst>
          </p:cNvPr>
          <p:cNvSpPr txBox="1"/>
          <p:nvPr/>
        </p:nvSpPr>
        <p:spPr>
          <a:xfrm>
            <a:off x="519764" y="5091764"/>
            <a:ext cx="10440586" cy="1754326"/>
          </a:xfrm>
          <a:prstGeom prst="rect">
            <a:avLst/>
          </a:prstGeom>
          <a:noFill/>
        </p:spPr>
        <p:txBody>
          <a:bodyPr wrap="square" rtlCol="0">
            <a:spAutoFit/>
          </a:bodyPr>
          <a:lstStyle/>
          <a:p>
            <a:r>
              <a:rPr lang="en-IN" dirty="0"/>
              <a:t>We observe that the introduction of zero allows for the system to have lower rise time for the same value of K. It makes the system more stable and allows higher values of K to be chosen, but there is a limit to this too. As we have observed from our examples, if the value of K is too high(in our example K = 9) the system tends to be unstable. Even in the case of the zero being non dominating, </a:t>
            </a:r>
            <a:r>
              <a:rPr lang="en-IN" dirty="0" err="1"/>
              <a:t>i.e</a:t>
            </a:r>
            <a:r>
              <a:rPr lang="en-IN" dirty="0"/>
              <a:t>, far away from the origin, the system ends up being unstable(as seen in our example z = 13)</a:t>
            </a:r>
          </a:p>
          <a:p>
            <a:r>
              <a:rPr lang="en-IN" dirty="0"/>
              <a:t>The best combination in our examples was found to be K = 5, z = 7</a:t>
            </a:r>
          </a:p>
        </p:txBody>
      </p:sp>
    </p:spTree>
    <p:extLst>
      <p:ext uri="{BB962C8B-B14F-4D97-AF65-F5344CB8AC3E}">
        <p14:creationId xmlns:p14="http://schemas.microsoft.com/office/powerpoint/2010/main" xmlns="" val="351190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418302-87FC-7B2C-2849-B0FD21454976}"/>
              </a:ext>
            </a:extLst>
          </p:cNvPr>
          <p:cNvSpPr>
            <a:spLocks noGrp="1"/>
          </p:cNvSpPr>
          <p:nvPr>
            <p:ph type="title"/>
          </p:nvPr>
        </p:nvSpPr>
        <p:spPr>
          <a:xfrm>
            <a:off x="684212" y="144380"/>
            <a:ext cx="8534400" cy="1598695"/>
          </a:xfrm>
        </p:spPr>
        <p:txBody>
          <a:bodyPr/>
          <a:lstStyle/>
          <a:p>
            <a:r>
              <a:rPr lang="en-IN" b="1" dirty="0">
                <a:solidFill>
                  <a:schemeClr val="accent6"/>
                </a:solidFill>
              </a:rPr>
              <a:t>Introduction</a:t>
            </a:r>
          </a:p>
        </p:txBody>
      </p:sp>
      <p:sp>
        <p:nvSpPr>
          <p:cNvPr id="3" name="Content Placeholder 2">
            <a:extLst>
              <a:ext uri="{FF2B5EF4-FFF2-40B4-BE49-F238E27FC236}">
                <a16:creationId xmlns="" xmlns:a16="http://schemas.microsoft.com/office/drawing/2014/main" id="{C0CCB1E8-AE22-9560-B4C8-F7F29A3C5E73}"/>
              </a:ext>
            </a:extLst>
          </p:cNvPr>
          <p:cNvSpPr>
            <a:spLocks noGrp="1"/>
          </p:cNvSpPr>
          <p:nvPr>
            <p:ph idx="1"/>
          </p:nvPr>
        </p:nvSpPr>
        <p:spPr>
          <a:xfrm>
            <a:off x="838200" y="1825625"/>
            <a:ext cx="6621379" cy="4351338"/>
          </a:xfrm>
        </p:spPr>
        <p:txBody>
          <a:bodyPr>
            <a:normAutofit/>
          </a:bodyPr>
          <a:lstStyle/>
          <a:p>
            <a:r>
              <a:rPr lang="en-US" i="0" dirty="0">
                <a:solidFill>
                  <a:schemeClr val="bg1"/>
                </a:solidFill>
                <a:effectLst/>
                <a:latin typeface="arial" panose="020B0604020202020204" pitchFamily="34" charset="0"/>
              </a:rPr>
              <a:t>Roll angle control (RAC) is required for the lateral stability of an aircraft. Lateral stability makes the aircraft more stable around the longitudinal axis.</a:t>
            </a:r>
          </a:p>
          <a:p>
            <a:r>
              <a:rPr lang="en-US" dirty="0">
                <a:solidFill>
                  <a:schemeClr val="bg1"/>
                </a:solidFill>
                <a:latin typeface="arial" panose="020B0604020202020204" pitchFamily="34" charset="0"/>
              </a:rPr>
              <a:t>Roll angle control makes both the wings of the aircraft to be at the same level.</a:t>
            </a:r>
          </a:p>
          <a:p>
            <a:r>
              <a:rPr lang="en-US" i="0" dirty="0">
                <a:solidFill>
                  <a:schemeClr val="bg1"/>
                </a:solidFill>
                <a:effectLst/>
                <a:latin typeface="arial" panose="020B0604020202020204" pitchFamily="34" charset="0"/>
              </a:rPr>
              <a:t>If one </a:t>
            </a:r>
            <a:r>
              <a:rPr lang="en-US" dirty="0">
                <a:solidFill>
                  <a:schemeClr val="bg1"/>
                </a:solidFill>
                <a:latin typeface="arial" panose="020B0604020202020204" pitchFamily="34" charset="0"/>
              </a:rPr>
              <a:t>of the wing dips below the other, then RAC tries to stabilize the system again</a:t>
            </a:r>
            <a:endParaRPr lang="en-US" i="0" dirty="0">
              <a:solidFill>
                <a:schemeClr val="bg1"/>
              </a:solidFill>
              <a:effectLst/>
              <a:latin typeface="arial" panose="020B0604020202020204" pitchFamily="34" charset="0"/>
            </a:endParaRPr>
          </a:p>
        </p:txBody>
      </p:sp>
      <p:pic>
        <p:nvPicPr>
          <p:cNvPr id="1026" name="Picture 2" descr="Flight dynamics (fixed-wing aircraft) - Wikipedia">
            <a:extLst>
              <a:ext uri="{FF2B5EF4-FFF2-40B4-BE49-F238E27FC236}">
                <a16:creationId xmlns="" xmlns:a16="http://schemas.microsoft.com/office/drawing/2014/main" id="{963C4CC7-7CFF-F8C7-C117-21769410D79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324826" y="1743075"/>
            <a:ext cx="4514248" cy="33198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5091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568578-4206-8EED-C64B-982D46FD544E}"/>
              </a:ext>
            </a:extLst>
          </p:cNvPr>
          <p:cNvSpPr>
            <a:spLocks noGrp="1"/>
          </p:cNvSpPr>
          <p:nvPr>
            <p:ph type="title"/>
          </p:nvPr>
        </p:nvSpPr>
        <p:spPr>
          <a:xfrm>
            <a:off x="838200" y="365125"/>
            <a:ext cx="10515600" cy="491523"/>
          </a:xfrm>
        </p:spPr>
        <p:txBody>
          <a:bodyPr>
            <a:normAutofit fontScale="90000"/>
          </a:bodyPr>
          <a:lstStyle/>
          <a:p>
            <a:r>
              <a:rPr lang="en-IN" dirty="0"/>
              <a:t>Q5</a:t>
            </a:r>
          </a:p>
        </p:txBody>
      </p:sp>
      <p:sp>
        <p:nvSpPr>
          <p:cNvPr id="3" name="Content Placeholder 2">
            <a:extLst>
              <a:ext uri="{FF2B5EF4-FFF2-40B4-BE49-F238E27FC236}">
                <a16:creationId xmlns:a16="http://schemas.microsoft.com/office/drawing/2014/main" xmlns="" id="{53ECCDB8-C575-840D-B387-2D3F776C1A5F}"/>
              </a:ext>
            </a:extLst>
          </p:cNvPr>
          <p:cNvSpPr>
            <a:spLocks noGrp="1"/>
          </p:cNvSpPr>
          <p:nvPr>
            <p:ph sz="half" idx="1"/>
          </p:nvPr>
        </p:nvSpPr>
        <p:spPr>
          <a:xfrm>
            <a:off x="838200" y="856648"/>
            <a:ext cx="5181600" cy="5320315"/>
          </a:xfrm>
        </p:spPr>
        <p:txBody>
          <a:bodyPr>
            <a:normAutofit/>
          </a:bodyPr>
          <a:lstStyle/>
          <a:p>
            <a:r>
              <a:rPr lang="en-IN" sz="2000" dirty="0"/>
              <a:t>Adding a pole to our system is equivalent to have an integral controller</a:t>
            </a:r>
          </a:p>
          <a:p>
            <a:r>
              <a:rPr lang="en-IN" sz="2000" dirty="0"/>
              <a:t>We introduce [K(</a:t>
            </a:r>
            <a:r>
              <a:rPr lang="en-IN" sz="2000" dirty="0" err="1"/>
              <a:t>s+z</a:t>
            </a:r>
            <a:r>
              <a:rPr lang="en-IN" sz="2000" dirty="0"/>
              <a:t>)/z] to our system to have a PI controller</a:t>
            </a:r>
          </a:p>
          <a:p>
            <a:pPr marL="0" indent="0">
              <a:buNone/>
            </a:pPr>
            <a:endParaRPr lang="en-IN" sz="2000" dirty="0"/>
          </a:p>
          <a:p>
            <a:pPr marL="0" indent="0">
              <a:buNone/>
            </a:pPr>
            <a:r>
              <a:rPr lang="en-IN" sz="2000" dirty="0"/>
              <a:t>For k = 1, z = 1</a:t>
            </a:r>
          </a:p>
          <a:p>
            <a:pPr marL="0" indent="0">
              <a:buNone/>
            </a:pPr>
            <a:endParaRPr lang="en-IN" sz="2000" dirty="0"/>
          </a:p>
        </p:txBody>
      </p:sp>
      <p:pic>
        <p:nvPicPr>
          <p:cNvPr id="8" name="Content Placeholder 7">
            <a:extLst>
              <a:ext uri="{FF2B5EF4-FFF2-40B4-BE49-F238E27FC236}">
                <a16:creationId xmlns:a16="http://schemas.microsoft.com/office/drawing/2014/main" xmlns="" id="{E343637B-B2D1-687B-79E0-6B1CBC272D3D}"/>
              </a:ext>
            </a:extLst>
          </p:cNvPr>
          <p:cNvPicPr>
            <a:picLocks noGrp="1" noChangeAspect="1"/>
          </p:cNvPicPr>
          <p:nvPr>
            <p:ph sz="half" idx="2"/>
          </p:nvPr>
        </p:nvPicPr>
        <p:blipFill>
          <a:blip r:embed="rId2"/>
          <a:stretch>
            <a:fillRect/>
          </a:stretch>
        </p:blipFill>
        <p:spPr>
          <a:xfrm>
            <a:off x="6311778" y="856648"/>
            <a:ext cx="3623376" cy="2964581"/>
          </a:xfrm>
        </p:spPr>
      </p:pic>
      <p:pic>
        <p:nvPicPr>
          <p:cNvPr id="6" name="Picture 5">
            <a:extLst>
              <a:ext uri="{FF2B5EF4-FFF2-40B4-BE49-F238E27FC236}">
                <a16:creationId xmlns:a16="http://schemas.microsoft.com/office/drawing/2014/main" xmlns="" id="{A247E53D-9A1F-FCA1-FD4D-F6D1B432A5C2}"/>
              </a:ext>
            </a:extLst>
          </p:cNvPr>
          <p:cNvPicPr>
            <a:picLocks noChangeAspect="1"/>
          </p:cNvPicPr>
          <p:nvPr/>
        </p:nvPicPr>
        <p:blipFill>
          <a:blip r:embed="rId3"/>
          <a:stretch>
            <a:fillRect/>
          </a:stretch>
        </p:blipFill>
        <p:spPr>
          <a:xfrm>
            <a:off x="838200" y="3014786"/>
            <a:ext cx="4183788" cy="3376390"/>
          </a:xfrm>
          <a:prstGeom prst="rect">
            <a:avLst/>
          </a:prstGeom>
        </p:spPr>
      </p:pic>
      <p:pic>
        <p:nvPicPr>
          <p:cNvPr id="12" name="Picture 11">
            <a:extLst>
              <a:ext uri="{FF2B5EF4-FFF2-40B4-BE49-F238E27FC236}">
                <a16:creationId xmlns:a16="http://schemas.microsoft.com/office/drawing/2014/main" xmlns="" id="{0BBBB964-E1A0-F64A-7DEB-A9F3E2D51990}"/>
              </a:ext>
            </a:extLst>
          </p:cNvPr>
          <p:cNvPicPr>
            <a:picLocks noChangeAspect="1"/>
          </p:cNvPicPr>
          <p:nvPr/>
        </p:nvPicPr>
        <p:blipFill>
          <a:blip r:embed="rId4"/>
          <a:stretch>
            <a:fillRect/>
          </a:stretch>
        </p:blipFill>
        <p:spPr>
          <a:xfrm>
            <a:off x="6379560" y="4149749"/>
            <a:ext cx="2345208" cy="2027214"/>
          </a:xfrm>
          <a:prstGeom prst="rect">
            <a:avLst/>
          </a:prstGeom>
        </p:spPr>
      </p:pic>
    </p:spTree>
    <p:extLst>
      <p:ext uri="{BB962C8B-B14F-4D97-AF65-F5344CB8AC3E}">
        <p14:creationId xmlns:p14="http://schemas.microsoft.com/office/powerpoint/2010/main" xmlns="" val="232458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3E1A01A-1D2F-F224-3D88-E62D3AB9D943}"/>
              </a:ext>
            </a:extLst>
          </p:cNvPr>
          <p:cNvSpPr txBox="1"/>
          <p:nvPr/>
        </p:nvSpPr>
        <p:spPr>
          <a:xfrm>
            <a:off x="317634" y="259882"/>
            <a:ext cx="2415941" cy="369332"/>
          </a:xfrm>
          <a:prstGeom prst="rect">
            <a:avLst/>
          </a:prstGeom>
          <a:noFill/>
        </p:spPr>
        <p:txBody>
          <a:bodyPr wrap="square" rtlCol="0">
            <a:spAutoFit/>
          </a:bodyPr>
          <a:lstStyle/>
          <a:p>
            <a:r>
              <a:rPr lang="en-IN" dirty="0"/>
              <a:t>K = 2, z = 1</a:t>
            </a:r>
          </a:p>
        </p:txBody>
      </p:sp>
      <p:pic>
        <p:nvPicPr>
          <p:cNvPr id="4" name="Picture 3">
            <a:extLst>
              <a:ext uri="{FF2B5EF4-FFF2-40B4-BE49-F238E27FC236}">
                <a16:creationId xmlns="" xmlns:a16="http://schemas.microsoft.com/office/drawing/2014/main" id="{C4322C77-D26B-4D81-55C5-75EAA9349762}"/>
              </a:ext>
            </a:extLst>
          </p:cNvPr>
          <p:cNvPicPr>
            <a:picLocks noChangeAspect="1"/>
          </p:cNvPicPr>
          <p:nvPr/>
        </p:nvPicPr>
        <p:blipFill>
          <a:blip r:embed="rId2"/>
          <a:stretch>
            <a:fillRect/>
          </a:stretch>
        </p:blipFill>
        <p:spPr>
          <a:xfrm>
            <a:off x="317634" y="895383"/>
            <a:ext cx="4934204" cy="4735396"/>
          </a:xfrm>
          <a:prstGeom prst="rect">
            <a:avLst/>
          </a:prstGeom>
        </p:spPr>
      </p:pic>
      <p:pic>
        <p:nvPicPr>
          <p:cNvPr id="6" name="Picture 5">
            <a:extLst>
              <a:ext uri="{FF2B5EF4-FFF2-40B4-BE49-F238E27FC236}">
                <a16:creationId xmlns="" xmlns:a16="http://schemas.microsoft.com/office/drawing/2014/main" id="{472FB29B-19A6-94BF-C2F9-37141D485970}"/>
              </a:ext>
            </a:extLst>
          </p:cNvPr>
          <p:cNvPicPr>
            <a:picLocks noChangeAspect="1"/>
          </p:cNvPicPr>
          <p:nvPr/>
        </p:nvPicPr>
        <p:blipFill>
          <a:blip r:embed="rId3"/>
          <a:stretch>
            <a:fillRect/>
          </a:stretch>
        </p:blipFill>
        <p:spPr>
          <a:xfrm>
            <a:off x="5579751" y="895382"/>
            <a:ext cx="5229420" cy="4648769"/>
          </a:xfrm>
          <a:prstGeom prst="rect">
            <a:avLst/>
          </a:prstGeom>
        </p:spPr>
      </p:pic>
    </p:spTree>
    <p:extLst>
      <p:ext uri="{BB962C8B-B14F-4D97-AF65-F5344CB8AC3E}">
        <p14:creationId xmlns="" xmlns:p14="http://schemas.microsoft.com/office/powerpoint/2010/main" val="144519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D3390B5-46EC-7E97-5064-F7E57451C61D}"/>
              </a:ext>
            </a:extLst>
          </p:cNvPr>
          <p:cNvSpPr txBox="1"/>
          <p:nvPr/>
        </p:nvSpPr>
        <p:spPr>
          <a:xfrm>
            <a:off x="413886" y="231006"/>
            <a:ext cx="2377440" cy="369332"/>
          </a:xfrm>
          <a:prstGeom prst="rect">
            <a:avLst/>
          </a:prstGeom>
          <a:noFill/>
        </p:spPr>
        <p:txBody>
          <a:bodyPr wrap="square" rtlCol="0">
            <a:spAutoFit/>
          </a:bodyPr>
          <a:lstStyle/>
          <a:p>
            <a:r>
              <a:rPr lang="en-IN" dirty="0"/>
              <a:t> K = 1, z = 2</a:t>
            </a:r>
          </a:p>
        </p:txBody>
      </p:sp>
      <p:pic>
        <p:nvPicPr>
          <p:cNvPr id="4" name="Picture 3">
            <a:extLst>
              <a:ext uri="{FF2B5EF4-FFF2-40B4-BE49-F238E27FC236}">
                <a16:creationId xmlns="" xmlns:a16="http://schemas.microsoft.com/office/drawing/2014/main" id="{5FCC7821-21F1-D835-1620-C1B3BA7BA559}"/>
              </a:ext>
            </a:extLst>
          </p:cNvPr>
          <p:cNvPicPr>
            <a:picLocks noChangeAspect="1"/>
          </p:cNvPicPr>
          <p:nvPr/>
        </p:nvPicPr>
        <p:blipFill>
          <a:blip r:embed="rId2"/>
          <a:stretch>
            <a:fillRect/>
          </a:stretch>
        </p:blipFill>
        <p:spPr>
          <a:xfrm>
            <a:off x="413886" y="850831"/>
            <a:ext cx="5609711" cy="4500815"/>
          </a:xfrm>
          <a:prstGeom prst="rect">
            <a:avLst/>
          </a:prstGeom>
        </p:spPr>
      </p:pic>
      <p:pic>
        <p:nvPicPr>
          <p:cNvPr id="6" name="Picture 5">
            <a:extLst>
              <a:ext uri="{FF2B5EF4-FFF2-40B4-BE49-F238E27FC236}">
                <a16:creationId xmlns="" xmlns:a16="http://schemas.microsoft.com/office/drawing/2014/main" id="{12A8A38B-6EB5-0368-8139-3959130D09D7}"/>
              </a:ext>
            </a:extLst>
          </p:cNvPr>
          <p:cNvPicPr>
            <a:picLocks noChangeAspect="1"/>
          </p:cNvPicPr>
          <p:nvPr/>
        </p:nvPicPr>
        <p:blipFill>
          <a:blip r:embed="rId3"/>
          <a:stretch>
            <a:fillRect/>
          </a:stretch>
        </p:blipFill>
        <p:spPr>
          <a:xfrm>
            <a:off x="6168405" y="850831"/>
            <a:ext cx="5802519" cy="4500814"/>
          </a:xfrm>
          <a:prstGeom prst="rect">
            <a:avLst/>
          </a:prstGeom>
        </p:spPr>
      </p:pic>
      <p:sp>
        <p:nvSpPr>
          <p:cNvPr id="7" name="TextBox 6">
            <a:extLst>
              <a:ext uri="{FF2B5EF4-FFF2-40B4-BE49-F238E27FC236}">
                <a16:creationId xmlns="" xmlns:a16="http://schemas.microsoft.com/office/drawing/2014/main" id="{685DD158-A0A2-0BF3-F137-595310D86C58}"/>
              </a:ext>
            </a:extLst>
          </p:cNvPr>
          <p:cNvSpPr txBox="1"/>
          <p:nvPr/>
        </p:nvSpPr>
        <p:spPr>
          <a:xfrm>
            <a:off x="519764" y="5717406"/>
            <a:ext cx="11232682" cy="646331"/>
          </a:xfrm>
          <a:prstGeom prst="rect">
            <a:avLst/>
          </a:prstGeom>
          <a:noFill/>
        </p:spPr>
        <p:txBody>
          <a:bodyPr wrap="square" rtlCol="0">
            <a:spAutoFit/>
          </a:bodyPr>
          <a:lstStyle/>
          <a:p>
            <a:r>
              <a:rPr lang="en-IN" dirty="0"/>
              <a:t>We observe from our experiments that the addition of a pole to our particular system ends up making it more unstable, rather than stable, limiting the value of K that can be chosen</a:t>
            </a:r>
          </a:p>
        </p:txBody>
      </p:sp>
    </p:spTree>
    <p:extLst>
      <p:ext uri="{BB962C8B-B14F-4D97-AF65-F5344CB8AC3E}">
        <p14:creationId xmlns="" xmlns:p14="http://schemas.microsoft.com/office/powerpoint/2010/main" val="188815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0A1489E-E755-D935-9828-3EE1F1C49CF1}"/>
              </a:ext>
            </a:extLst>
          </p:cNvPr>
          <p:cNvSpPr txBox="1"/>
          <p:nvPr/>
        </p:nvSpPr>
        <p:spPr>
          <a:xfrm>
            <a:off x="356135" y="327259"/>
            <a:ext cx="2762450" cy="369332"/>
          </a:xfrm>
          <a:prstGeom prst="rect">
            <a:avLst/>
          </a:prstGeom>
          <a:noFill/>
        </p:spPr>
        <p:txBody>
          <a:bodyPr wrap="square" rtlCol="0">
            <a:spAutoFit/>
          </a:bodyPr>
          <a:lstStyle/>
          <a:p>
            <a:r>
              <a:rPr lang="en-IN" dirty="0"/>
              <a:t>K1 = 1, K2 = 0.1, K3 = 0.1</a:t>
            </a:r>
          </a:p>
        </p:txBody>
      </p:sp>
      <p:pic>
        <p:nvPicPr>
          <p:cNvPr id="4" name="Picture 3">
            <a:extLst>
              <a:ext uri="{FF2B5EF4-FFF2-40B4-BE49-F238E27FC236}">
                <a16:creationId xmlns="" xmlns:a16="http://schemas.microsoft.com/office/drawing/2014/main" id="{D3AA0330-0FE1-B91F-5C03-7C501FBB1C8F}"/>
              </a:ext>
            </a:extLst>
          </p:cNvPr>
          <p:cNvPicPr>
            <a:picLocks noChangeAspect="1"/>
          </p:cNvPicPr>
          <p:nvPr/>
        </p:nvPicPr>
        <p:blipFill>
          <a:blip r:embed="rId2"/>
          <a:stretch>
            <a:fillRect/>
          </a:stretch>
        </p:blipFill>
        <p:spPr>
          <a:xfrm>
            <a:off x="356135" y="943610"/>
            <a:ext cx="4303355" cy="3503262"/>
          </a:xfrm>
          <a:prstGeom prst="rect">
            <a:avLst/>
          </a:prstGeom>
        </p:spPr>
      </p:pic>
      <p:pic>
        <p:nvPicPr>
          <p:cNvPr id="6" name="Picture 5">
            <a:extLst>
              <a:ext uri="{FF2B5EF4-FFF2-40B4-BE49-F238E27FC236}">
                <a16:creationId xmlns="" xmlns:a16="http://schemas.microsoft.com/office/drawing/2014/main" id="{E6DACC03-F3A8-5446-E487-28E48227135A}"/>
              </a:ext>
            </a:extLst>
          </p:cNvPr>
          <p:cNvPicPr>
            <a:picLocks noChangeAspect="1"/>
          </p:cNvPicPr>
          <p:nvPr/>
        </p:nvPicPr>
        <p:blipFill>
          <a:blip r:embed="rId3"/>
          <a:stretch>
            <a:fillRect/>
          </a:stretch>
        </p:blipFill>
        <p:spPr>
          <a:xfrm>
            <a:off x="4879622" y="943610"/>
            <a:ext cx="4476372" cy="3590609"/>
          </a:xfrm>
          <a:prstGeom prst="rect">
            <a:avLst/>
          </a:prstGeom>
        </p:spPr>
      </p:pic>
      <p:pic>
        <p:nvPicPr>
          <p:cNvPr id="8" name="Picture 7">
            <a:extLst>
              <a:ext uri="{FF2B5EF4-FFF2-40B4-BE49-F238E27FC236}">
                <a16:creationId xmlns="" xmlns:a16="http://schemas.microsoft.com/office/drawing/2014/main" id="{C46AA389-DA9D-74BF-3B87-478A52656B76}"/>
              </a:ext>
            </a:extLst>
          </p:cNvPr>
          <p:cNvPicPr>
            <a:picLocks noChangeAspect="1"/>
          </p:cNvPicPr>
          <p:nvPr/>
        </p:nvPicPr>
        <p:blipFill>
          <a:blip r:embed="rId4"/>
          <a:stretch>
            <a:fillRect/>
          </a:stretch>
        </p:blipFill>
        <p:spPr>
          <a:xfrm>
            <a:off x="9576125" y="874384"/>
            <a:ext cx="2166695" cy="3225978"/>
          </a:xfrm>
          <a:prstGeom prst="rect">
            <a:avLst/>
          </a:prstGeom>
        </p:spPr>
      </p:pic>
    </p:spTree>
    <p:extLst>
      <p:ext uri="{BB962C8B-B14F-4D97-AF65-F5344CB8AC3E}">
        <p14:creationId xmlns="" xmlns:p14="http://schemas.microsoft.com/office/powerpoint/2010/main" val="308165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56AA8D-9DB8-D6FC-723F-94DC18E660CD}"/>
              </a:ext>
            </a:extLst>
          </p:cNvPr>
          <p:cNvSpPr>
            <a:spLocks noGrp="1"/>
          </p:cNvSpPr>
          <p:nvPr>
            <p:ph type="title"/>
          </p:nvPr>
        </p:nvSpPr>
        <p:spPr>
          <a:xfrm>
            <a:off x="838200" y="365126"/>
            <a:ext cx="10515600" cy="635902"/>
          </a:xfrm>
        </p:spPr>
        <p:txBody>
          <a:bodyPr>
            <a:normAutofit fontScale="90000"/>
          </a:bodyPr>
          <a:lstStyle/>
          <a:p>
            <a:r>
              <a:rPr lang="en-IN" dirty="0"/>
              <a:t>Q6</a:t>
            </a:r>
          </a:p>
        </p:txBody>
      </p:sp>
      <p:sp>
        <p:nvSpPr>
          <p:cNvPr id="3" name="Content Placeholder 2">
            <a:extLst>
              <a:ext uri="{FF2B5EF4-FFF2-40B4-BE49-F238E27FC236}">
                <a16:creationId xmlns="" xmlns:a16="http://schemas.microsoft.com/office/drawing/2014/main" id="{19E8DCEF-154D-66EC-2C0A-6E48E901C0F2}"/>
              </a:ext>
            </a:extLst>
          </p:cNvPr>
          <p:cNvSpPr>
            <a:spLocks noGrp="1"/>
          </p:cNvSpPr>
          <p:nvPr>
            <p:ph sz="half" idx="1"/>
          </p:nvPr>
        </p:nvSpPr>
        <p:spPr>
          <a:xfrm>
            <a:off x="838200" y="1001029"/>
            <a:ext cx="5181600" cy="1896176"/>
          </a:xfrm>
        </p:spPr>
        <p:txBody>
          <a:bodyPr>
            <a:normAutofit/>
          </a:bodyPr>
          <a:lstStyle/>
          <a:p>
            <a:r>
              <a:rPr lang="en-IN" sz="2000" dirty="0"/>
              <a:t>Bode and Nyquist plots are used to obtain the stability of the system using the Open loop transfer function</a:t>
            </a:r>
          </a:p>
          <a:p>
            <a:r>
              <a:rPr lang="en-IN" sz="2000" dirty="0"/>
              <a:t>From these plots we observe that our system is open loop stable</a:t>
            </a:r>
          </a:p>
          <a:p>
            <a:endParaRPr lang="en-IN" sz="2000" dirty="0"/>
          </a:p>
        </p:txBody>
      </p:sp>
      <p:sp>
        <p:nvSpPr>
          <p:cNvPr id="4" name="Content Placeholder 3">
            <a:extLst>
              <a:ext uri="{FF2B5EF4-FFF2-40B4-BE49-F238E27FC236}">
                <a16:creationId xmlns="" xmlns:a16="http://schemas.microsoft.com/office/drawing/2014/main" id="{060C17B5-A5E7-5EB1-46C2-4DA49A468C9C}"/>
              </a:ext>
            </a:extLst>
          </p:cNvPr>
          <p:cNvSpPr>
            <a:spLocks noGrp="1"/>
          </p:cNvSpPr>
          <p:nvPr>
            <p:ph sz="half" idx="2"/>
          </p:nvPr>
        </p:nvSpPr>
        <p:spPr>
          <a:xfrm>
            <a:off x="6172200" y="1001028"/>
            <a:ext cx="5181600" cy="5175935"/>
          </a:xfrm>
        </p:spPr>
        <p:txBody>
          <a:bodyPr/>
          <a:lstStyle/>
          <a:p>
            <a:endParaRPr lang="en-IN" dirty="0"/>
          </a:p>
        </p:txBody>
      </p:sp>
      <p:pic>
        <p:nvPicPr>
          <p:cNvPr id="6" name="Picture 5">
            <a:extLst>
              <a:ext uri="{FF2B5EF4-FFF2-40B4-BE49-F238E27FC236}">
                <a16:creationId xmlns="" xmlns:a16="http://schemas.microsoft.com/office/drawing/2014/main" id="{A2E44E3D-8520-EA1C-6435-1B6F29BD8529}"/>
              </a:ext>
            </a:extLst>
          </p:cNvPr>
          <p:cNvPicPr>
            <a:picLocks noChangeAspect="1"/>
          </p:cNvPicPr>
          <p:nvPr/>
        </p:nvPicPr>
        <p:blipFill>
          <a:blip r:embed="rId2"/>
          <a:stretch>
            <a:fillRect/>
          </a:stretch>
        </p:blipFill>
        <p:spPr>
          <a:xfrm>
            <a:off x="6276847" y="1001028"/>
            <a:ext cx="4972306" cy="5391427"/>
          </a:xfrm>
          <a:prstGeom prst="rect">
            <a:avLst/>
          </a:prstGeom>
        </p:spPr>
      </p:pic>
      <p:pic>
        <p:nvPicPr>
          <p:cNvPr id="8" name="Picture 7">
            <a:extLst>
              <a:ext uri="{FF2B5EF4-FFF2-40B4-BE49-F238E27FC236}">
                <a16:creationId xmlns="" xmlns:a16="http://schemas.microsoft.com/office/drawing/2014/main" id="{503C40BA-F23A-4992-942B-EEB55CFE4ED6}"/>
              </a:ext>
            </a:extLst>
          </p:cNvPr>
          <p:cNvPicPr>
            <a:picLocks noChangeAspect="1"/>
          </p:cNvPicPr>
          <p:nvPr/>
        </p:nvPicPr>
        <p:blipFill>
          <a:blip r:embed="rId3"/>
          <a:stretch>
            <a:fillRect/>
          </a:stretch>
        </p:blipFill>
        <p:spPr>
          <a:xfrm>
            <a:off x="291219" y="2704088"/>
            <a:ext cx="5728581" cy="3152884"/>
          </a:xfrm>
          <a:prstGeom prst="rect">
            <a:avLst/>
          </a:prstGeom>
        </p:spPr>
      </p:pic>
    </p:spTree>
    <p:extLst>
      <p:ext uri="{BB962C8B-B14F-4D97-AF65-F5344CB8AC3E}">
        <p14:creationId xmlns="" xmlns:p14="http://schemas.microsoft.com/office/powerpoint/2010/main" val="121513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56AA8D-9DB8-D6FC-723F-94DC18E660CD}"/>
              </a:ext>
            </a:extLst>
          </p:cNvPr>
          <p:cNvSpPr>
            <a:spLocks noGrp="1"/>
          </p:cNvSpPr>
          <p:nvPr>
            <p:ph type="title"/>
          </p:nvPr>
        </p:nvSpPr>
        <p:spPr>
          <a:xfrm>
            <a:off x="838200" y="365126"/>
            <a:ext cx="10515600" cy="635902"/>
          </a:xfrm>
        </p:spPr>
        <p:txBody>
          <a:bodyPr>
            <a:normAutofit fontScale="90000"/>
          </a:bodyPr>
          <a:lstStyle/>
          <a:p>
            <a:r>
              <a:rPr lang="en-IN" dirty="0"/>
              <a:t>Q6</a:t>
            </a:r>
          </a:p>
        </p:txBody>
      </p:sp>
      <p:sp>
        <p:nvSpPr>
          <p:cNvPr id="3" name="Content Placeholder 2">
            <a:extLst>
              <a:ext uri="{FF2B5EF4-FFF2-40B4-BE49-F238E27FC236}">
                <a16:creationId xmlns="" xmlns:a16="http://schemas.microsoft.com/office/drawing/2014/main" id="{19E8DCEF-154D-66EC-2C0A-6E48E901C0F2}"/>
              </a:ext>
            </a:extLst>
          </p:cNvPr>
          <p:cNvSpPr>
            <a:spLocks noGrp="1"/>
          </p:cNvSpPr>
          <p:nvPr>
            <p:ph sz="half" idx="1"/>
          </p:nvPr>
        </p:nvSpPr>
        <p:spPr>
          <a:xfrm>
            <a:off x="838200" y="1001029"/>
            <a:ext cx="5181600" cy="1896176"/>
          </a:xfrm>
        </p:spPr>
        <p:txBody>
          <a:bodyPr>
            <a:normAutofit/>
          </a:bodyPr>
          <a:lstStyle/>
          <a:p>
            <a:r>
              <a:rPr lang="en-IN" sz="2000" dirty="0"/>
              <a:t>Bode and Nyquist plots are used to obtain the stability of the system using the Open loop transfer function</a:t>
            </a:r>
          </a:p>
          <a:p>
            <a:r>
              <a:rPr lang="en-IN" sz="2000" dirty="0"/>
              <a:t>From these plots we observe that our system is open loop stable</a:t>
            </a:r>
          </a:p>
          <a:p>
            <a:endParaRPr lang="en-IN" sz="2000" dirty="0"/>
          </a:p>
        </p:txBody>
      </p:sp>
      <p:sp>
        <p:nvSpPr>
          <p:cNvPr id="4" name="Content Placeholder 3">
            <a:extLst>
              <a:ext uri="{FF2B5EF4-FFF2-40B4-BE49-F238E27FC236}">
                <a16:creationId xmlns="" xmlns:a16="http://schemas.microsoft.com/office/drawing/2014/main" id="{060C17B5-A5E7-5EB1-46C2-4DA49A468C9C}"/>
              </a:ext>
            </a:extLst>
          </p:cNvPr>
          <p:cNvSpPr>
            <a:spLocks noGrp="1"/>
          </p:cNvSpPr>
          <p:nvPr>
            <p:ph sz="half" idx="2"/>
          </p:nvPr>
        </p:nvSpPr>
        <p:spPr>
          <a:xfrm>
            <a:off x="6172200" y="1001028"/>
            <a:ext cx="5181600" cy="5175935"/>
          </a:xfrm>
        </p:spPr>
        <p:txBody>
          <a:bodyPr/>
          <a:lstStyle/>
          <a:p>
            <a:endParaRPr lang="en-IN" dirty="0"/>
          </a:p>
        </p:txBody>
      </p:sp>
      <p:pic>
        <p:nvPicPr>
          <p:cNvPr id="6" name="Picture 5">
            <a:extLst>
              <a:ext uri="{FF2B5EF4-FFF2-40B4-BE49-F238E27FC236}">
                <a16:creationId xmlns="" xmlns:a16="http://schemas.microsoft.com/office/drawing/2014/main" id="{A2E44E3D-8520-EA1C-6435-1B6F29BD8529}"/>
              </a:ext>
            </a:extLst>
          </p:cNvPr>
          <p:cNvPicPr>
            <a:picLocks noChangeAspect="1"/>
          </p:cNvPicPr>
          <p:nvPr/>
        </p:nvPicPr>
        <p:blipFill>
          <a:blip r:embed="rId2"/>
          <a:stretch>
            <a:fillRect/>
          </a:stretch>
        </p:blipFill>
        <p:spPr>
          <a:xfrm>
            <a:off x="6276847" y="1001028"/>
            <a:ext cx="4972306" cy="5391427"/>
          </a:xfrm>
          <a:prstGeom prst="rect">
            <a:avLst/>
          </a:prstGeom>
        </p:spPr>
      </p:pic>
      <p:pic>
        <p:nvPicPr>
          <p:cNvPr id="8" name="Picture 7">
            <a:extLst>
              <a:ext uri="{FF2B5EF4-FFF2-40B4-BE49-F238E27FC236}">
                <a16:creationId xmlns="" xmlns:a16="http://schemas.microsoft.com/office/drawing/2014/main" id="{503C40BA-F23A-4992-942B-EEB55CFE4ED6}"/>
              </a:ext>
            </a:extLst>
          </p:cNvPr>
          <p:cNvPicPr>
            <a:picLocks noChangeAspect="1"/>
          </p:cNvPicPr>
          <p:nvPr/>
        </p:nvPicPr>
        <p:blipFill>
          <a:blip r:embed="rId3"/>
          <a:stretch>
            <a:fillRect/>
          </a:stretch>
        </p:blipFill>
        <p:spPr>
          <a:xfrm>
            <a:off x="291219" y="2704088"/>
            <a:ext cx="5728581" cy="3152884"/>
          </a:xfrm>
          <a:prstGeom prst="rect">
            <a:avLst/>
          </a:prstGeom>
        </p:spPr>
      </p:pic>
    </p:spTree>
    <p:extLst>
      <p:ext uri="{BB962C8B-B14F-4D97-AF65-F5344CB8AC3E}">
        <p14:creationId xmlns="" xmlns:p14="http://schemas.microsoft.com/office/powerpoint/2010/main" val="1215135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A0DA62-FB14-9A0A-B358-D21FB96F17DB}"/>
              </a:ext>
            </a:extLst>
          </p:cNvPr>
          <p:cNvSpPr>
            <a:spLocks noGrp="1"/>
          </p:cNvSpPr>
          <p:nvPr>
            <p:ph type="title"/>
          </p:nvPr>
        </p:nvSpPr>
        <p:spPr>
          <a:xfrm>
            <a:off x="838200" y="365126"/>
            <a:ext cx="10515600" cy="616652"/>
          </a:xfrm>
        </p:spPr>
        <p:txBody>
          <a:bodyPr>
            <a:normAutofit fontScale="90000"/>
          </a:bodyPr>
          <a:lstStyle/>
          <a:p>
            <a:r>
              <a:rPr lang="en-IN" dirty="0"/>
              <a:t>Lag compensator</a:t>
            </a:r>
          </a:p>
        </p:txBody>
      </p:sp>
      <p:sp>
        <p:nvSpPr>
          <p:cNvPr id="3" name="TextBox 2">
            <a:extLst>
              <a:ext uri="{FF2B5EF4-FFF2-40B4-BE49-F238E27FC236}">
                <a16:creationId xmlns="" xmlns:a16="http://schemas.microsoft.com/office/drawing/2014/main" id="{10A7B727-82E7-757A-E9B1-73970B00B4E1}"/>
              </a:ext>
            </a:extLst>
          </p:cNvPr>
          <p:cNvSpPr txBox="1"/>
          <p:nvPr/>
        </p:nvSpPr>
        <p:spPr>
          <a:xfrm>
            <a:off x="721895" y="1087655"/>
            <a:ext cx="2156059" cy="369332"/>
          </a:xfrm>
          <a:prstGeom prst="rect">
            <a:avLst/>
          </a:prstGeom>
          <a:noFill/>
        </p:spPr>
        <p:txBody>
          <a:bodyPr wrap="square" rtlCol="0">
            <a:spAutoFit/>
          </a:bodyPr>
          <a:lstStyle/>
          <a:p>
            <a:r>
              <a:rPr lang="en-IN" dirty="0"/>
              <a:t>Alpha = 2, Tau = 1</a:t>
            </a:r>
          </a:p>
        </p:txBody>
      </p:sp>
      <p:pic>
        <p:nvPicPr>
          <p:cNvPr id="5" name="Picture 4">
            <a:extLst>
              <a:ext uri="{FF2B5EF4-FFF2-40B4-BE49-F238E27FC236}">
                <a16:creationId xmlns="" xmlns:a16="http://schemas.microsoft.com/office/drawing/2014/main" id="{E6FD333B-5F1C-0A14-A9E1-43DFB28F2CD5}"/>
              </a:ext>
            </a:extLst>
          </p:cNvPr>
          <p:cNvPicPr>
            <a:picLocks noChangeAspect="1"/>
          </p:cNvPicPr>
          <p:nvPr/>
        </p:nvPicPr>
        <p:blipFill>
          <a:blip r:embed="rId2"/>
          <a:stretch>
            <a:fillRect/>
          </a:stretch>
        </p:blipFill>
        <p:spPr>
          <a:xfrm>
            <a:off x="1173957" y="1456987"/>
            <a:ext cx="3061160" cy="2481354"/>
          </a:xfrm>
          <a:prstGeom prst="rect">
            <a:avLst/>
          </a:prstGeom>
        </p:spPr>
      </p:pic>
      <p:pic>
        <p:nvPicPr>
          <p:cNvPr id="7" name="Picture 6">
            <a:extLst>
              <a:ext uri="{FF2B5EF4-FFF2-40B4-BE49-F238E27FC236}">
                <a16:creationId xmlns="" xmlns:a16="http://schemas.microsoft.com/office/drawing/2014/main" id="{2FE55E14-6E52-325E-A1ED-AD731F313F4A}"/>
              </a:ext>
            </a:extLst>
          </p:cNvPr>
          <p:cNvPicPr>
            <a:picLocks noChangeAspect="1"/>
          </p:cNvPicPr>
          <p:nvPr/>
        </p:nvPicPr>
        <p:blipFill>
          <a:blip r:embed="rId3"/>
          <a:stretch>
            <a:fillRect/>
          </a:stretch>
        </p:blipFill>
        <p:spPr>
          <a:xfrm>
            <a:off x="4790175" y="1456987"/>
            <a:ext cx="3708932" cy="2481354"/>
          </a:xfrm>
          <a:prstGeom prst="rect">
            <a:avLst/>
          </a:prstGeom>
        </p:spPr>
      </p:pic>
      <p:pic>
        <p:nvPicPr>
          <p:cNvPr id="9" name="Picture 8">
            <a:extLst>
              <a:ext uri="{FF2B5EF4-FFF2-40B4-BE49-F238E27FC236}">
                <a16:creationId xmlns="" xmlns:a16="http://schemas.microsoft.com/office/drawing/2014/main" id="{B25D99C2-9010-1E9A-11BC-38A8BF7825BC}"/>
              </a:ext>
            </a:extLst>
          </p:cNvPr>
          <p:cNvPicPr>
            <a:picLocks noChangeAspect="1"/>
          </p:cNvPicPr>
          <p:nvPr/>
        </p:nvPicPr>
        <p:blipFill>
          <a:blip r:embed="rId4"/>
          <a:stretch>
            <a:fillRect/>
          </a:stretch>
        </p:blipFill>
        <p:spPr>
          <a:xfrm>
            <a:off x="978677" y="4093448"/>
            <a:ext cx="3256440" cy="2470693"/>
          </a:xfrm>
          <a:prstGeom prst="rect">
            <a:avLst/>
          </a:prstGeom>
        </p:spPr>
      </p:pic>
      <p:pic>
        <p:nvPicPr>
          <p:cNvPr id="11" name="Picture 10">
            <a:extLst>
              <a:ext uri="{FF2B5EF4-FFF2-40B4-BE49-F238E27FC236}">
                <a16:creationId xmlns="" xmlns:a16="http://schemas.microsoft.com/office/drawing/2014/main" id="{07864223-AD9A-F998-71A0-31D69CF46569}"/>
              </a:ext>
            </a:extLst>
          </p:cNvPr>
          <p:cNvPicPr>
            <a:picLocks noChangeAspect="1"/>
          </p:cNvPicPr>
          <p:nvPr/>
        </p:nvPicPr>
        <p:blipFill>
          <a:blip r:embed="rId5"/>
          <a:stretch>
            <a:fillRect/>
          </a:stretch>
        </p:blipFill>
        <p:spPr>
          <a:xfrm>
            <a:off x="4790175" y="4125765"/>
            <a:ext cx="3708932" cy="2550495"/>
          </a:xfrm>
          <a:prstGeom prst="rect">
            <a:avLst/>
          </a:prstGeom>
        </p:spPr>
      </p:pic>
      <p:pic>
        <p:nvPicPr>
          <p:cNvPr id="15" name="Picture 14">
            <a:extLst>
              <a:ext uri="{FF2B5EF4-FFF2-40B4-BE49-F238E27FC236}">
                <a16:creationId xmlns="" xmlns:a16="http://schemas.microsoft.com/office/drawing/2014/main" id="{8EC9C4EE-F178-869E-998F-C21B0FA63A62}"/>
              </a:ext>
            </a:extLst>
          </p:cNvPr>
          <p:cNvPicPr>
            <a:picLocks noChangeAspect="1"/>
          </p:cNvPicPr>
          <p:nvPr/>
        </p:nvPicPr>
        <p:blipFill>
          <a:blip r:embed="rId6"/>
          <a:stretch>
            <a:fillRect/>
          </a:stretch>
        </p:blipFill>
        <p:spPr>
          <a:xfrm>
            <a:off x="8912880" y="1456986"/>
            <a:ext cx="2988784" cy="3240141"/>
          </a:xfrm>
          <a:prstGeom prst="rect">
            <a:avLst/>
          </a:prstGeom>
        </p:spPr>
      </p:pic>
    </p:spTree>
    <p:extLst>
      <p:ext uri="{BB962C8B-B14F-4D97-AF65-F5344CB8AC3E}">
        <p14:creationId xmlns="" xmlns:p14="http://schemas.microsoft.com/office/powerpoint/2010/main" val="1595491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1A4522B-DE81-DCC5-0DF1-762AFC8E0820}"/>
              </a:ext>
            </a:extLst>
          </p:cNvPr>
          <p:cNvSpPr txBox="1"/>
          <p:nvPr/>
        </p:nvSpPr>
        <p:spPr>
          <a:xfrm>
            <a:off x="490888" y="356135"/>
            <a:ext cx="2223436" cy="369332"/>
          </a:xfrm>
          <a:prstGeom prst="rect">
            <a:avLst/>
          </a:prstGeom>
          <a:noFill/>
        </p:spPr>
        <p:txBody>
          <a:bodyPr wrap="square" rtlCol="0">
            <a:spAutoFit/>
          </a:bodyPr>
          <a:lstStyle/>
          <a:p>
            <a:r>
              <a:rPr lang="en-IN" dirty="0"/>
              <a:t>Alpha = 3, Tau = 2</a:t>
            </a:r>
          </a:p>
        </p:txBody>
      </p:sp>
      <p:pic>
        <p:nvPicPr>
          <p:cNvPr id="5" name="Picture 4">
            <a:extLst>
              <a:ext uri="{FF2B5EF4-FFF2-40B4-BE49-F238E27FC236}">
                <a16:creationId xmlns:a16="http://schemas.microsoft.com/office/drawing/2014/main" xmlns="" id="{5E2D39FC-6BE2-26B2-AC91-27B8A9BFC739}"/>
              </a:ext>
            </a:extLst>
          </p:cNvPr>
          <p:cNvPicPr>
            <a:picLocks noChangeAspect="1"/>
          </p:cNvPicPr>
          <p:nvPr/>
        </p:nvPicPr>
        <p:blipFill>
          <a:blip r:embed="rId2"/>
          <a:stretch>
            <a:fillRect/>
          </a:stretch>
        </p:blipFill>
        <p:spPr>
          <a:xfrm>
            <a:off x="490888" y="808457"/>
            <a:ext cx="3392317" cy="2620543"/>
          </a:xfrm>
          <a:prstGeom prst="rect">
            <a:avLst/>
          </a:prstGeom>
        </p:spPr>
      </p:pic>
      <p:pic>
        <p:nvPicPr>
          <p:cNvPr id="7" name="Picture 6">
            <a:extLst>
              <a:ext uri="{FF2B5EF4-FFF2-40B4-BE49-F238E27FC236}">
                <a16:creationId xmlns:a16="http://schemas.microsoft.com/office/drawing/2014/main" xmlns="" id="{723EC39B-9C9D-D229-B474-8E5FD6FAFED7}"/>
              </a:ext>
            </a:extLst>
          </p:cNvPr>
          <p:cNvPicPr>
            <a:picLocks noChangeAspect="1"/>
          </p:cNvPicPr>
          <p:nvPr/>
        </p:nvPicPr>
        <p:blipFill>
          <a:blip r:embed="rId3"/>
          <a:stretch>
            <a:fillRect/>
          </a:stretch>
        </p:blipFill>
        <p:spPr>
          <a:xfrm>
            <a:off x="4356545" y="820189"/>
            <a:ext cx="3247413" cy="2616806"/>
          </a:xfrm>
          <a:prstGeom prst="rect">
            <a:avLst/>
          </a:prstGeom>
        </p:spPr>
      </p:pic>
      <p:pic>
        <p:nvPicPr>
          <p:cNvPr id="9" name="Picture 8">
            <a:extLst>
              <a:ext uri="{FF2B5EF4-FFF2-40B4-BE49-F238E27FC236}">
                <a16:creationId xmlns:a16="http://schemas.microsoft.com/office/drawing/2014/main" xmlns="" id="{E2AF9896-9598-9EEC-B747-30EE6EF60B52}"/>
              </a:ext>
            </a:extLst>
          </p:cNvPr>
          <p:cNvPicPr>
            <a:picLocks noChangeAspect="1"/>
          </p:cNvPicPr>
          <p:nvPr/>
        </p:nvPicPr>
        <p:blipFill>
          <a:blip r:embed="rId4"/>
          <a:stretch>
            <a:fillRect/>
          </a:stretch>
        </p:blipFill>
        <p:spPr>
          <a:xfrm>
            <a:off x="490889" y="3723746"/>
            <a:ext cx="3392316" cy="2670081"/>
          </a:xfrm>
          <a:prstGeom prst="rect">
            <a:avLst/>
          </a:prstGeom>
        </p:spPr>
      </p:pic>
      <p:pic>
        <p:nvPicPr>
          <p:cNvPr id="11" name="Picture 10">
            <a:extLst>
              <a:ext uri="{FF2B5EF4-FFF2-40B4-BE49-F238E27FC236}">
                <a16:creationId xmlns:a16="http://schemas.microsoft.com/office/drawing/2014/main" xmlns="" id="{0028417B-6A50-AABF-F52D-9CE85FDDDC24}"/>
              </a:ext>
            </a:extLst>
          </p:cNvPr>
          <p:cNvPicPr>
            <a:picLocks noChangeAspect="1"/>
          </p:cNvPicPr>
          <p:nvPr/>
        </p:nvPicPr>
        <p:blipFill>
          <a:blip r:embed="rId5"/>
          <a:stretch>
            <a:fillRect/>
          </a:stretch>
        </p:blipFill>
        <p:spPr>
          <a:xfrm>
            <a:off x="4336065" y="3726152"/>
            <a:ext cx="3273154" cy="2616807"/>
          </a:xfrm>
          <a:prstGeom prst="rect">
            <a:avLst/>
          </a:prstGeom>
        </p:spPr>
      </p:pic>
      <p:pic>
        <p:nvPicPr>
          <p:cNvPr id="13" name="Picture 12">
            <a:extLst>
              <a:ext uri="{FF2B5EF4-FFF2-40B4-BE49-F238E27FC236}">
                <a16:creationId xmlns:a16="http://schemas.microsoft.com/office/drawing/2014/main" xmlns="" id="{C2A7E921-5E66-24E2-BE98-DE9D8766E090}"/>
              </a:ext>
            </a:extLst>
          </p:cNvPr>
          <p:cNvPicPr>
            <a:picLocks noChangeAspect="1"/>
          </p:cNvPicPr>
          <p:nvPr/>
        </p:nvPicPr>
        <p:blipFill>
          <a:blip r:embed="rId6"/>
          <a:stretch>
            <a:fillRect/>
          </a:stretch>
        </p:blipFill>
        <p:spPr>
          <a:xfrm>
            <a:off x="8077298" y="820188"/>
            <a:ext cx="3335764" cy="2903557"/>
          </a:xfrm>
          <a:prstGeom prst="rect">
            <a:avLst/>
          </a:prstGeom>
        </p:spPr>
      </p:pic>
    </p:spTree>
    <p:extLst>
      <p:ext uri="{BB962C8B-B14F-4D97-AF65-F5344CB8AC3E}">
        <p14:creationId xmlns:p14="http://schemas.microsoft.com/office/powerpoint/2010/main" xmlns="" val="271211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F5D47A3-6C4C-D1EE-C070-ABB85EB92C2B}"/>
              </a:ext>
            </a:extLst>
          </p:cNvPr>
          <p:cNvSpPr txBox="1"/>
          <p:nvPr/>
        </p:nvSpPr>
        <p:spPr>
          <a:xfrm>
            <a:off x="529389" y="202131"/>
            <a:ext cx="3080085" cy="369332"/>
          </a:xfrm>
          <a:prstGeom prst="rect">
            <a:avLst/>
          </a:prstGeom>
          <a:noFill/>
        </p:spPr>
        <p:txBody>
          <a:bodyPr wrap="square" rtlCol="0">
            <a:spAutoFit/>
          </a:bodyPr>
          <a:lstStyle/>
          <a:p>
            <a:r>
              <a:rPr lang="en-IN" dirty="0"/>
              <a:t>Alpha = 4, Tau = 7</a:t>
            </a:r>
          </a:p>
        </p:txBody>
      </p:sp>
      <p:pic>
        <p:nvPicPr>
          <p:cNvPr id="4" name="Picture 3">
            <a:extLst>
              <a:ext uri="{FF2B5EF4-FFF2-40B4-BE49-F238E27FC236}">
                <a16:creationId xmlns="" xmlns:a16="http://schemas.microsoft.com/office/drawing/2014/main" id="{A84F2401-A890-E56D-92AF-583FD3F08F7F}"/>
              </a:ext>
            </a:extLst>
          </p:cNvPr>
          <p:cNvPicPr>
            <a:picLocks noChangeAspect="1"/>
          </p:cNvPicPr>
          <p:nvPr/>
        </p:nvPicPr>
        <p:blipFill>
          <a:blip r:embed="rId2"/>
          <a:stretch>
            <a:fillRect/>
          </a:stretch>
        </p:blipFill>
        <p:spPr>
          <a:xfrm>
            <a:off x="529389" y="725305"/>
            <a:ext cx="3732041" cy="2855293"/>
          </a:xfrm>
          <a:prstGeom prst="rect">
            <a:avLst/>
          </a:prstGeom>
        </p:spPr>
      </p:pic>
      <p:pic>
        <p:nvPicPr>
          <p:cNvPr id="6" name="Picture 5">
            <a:extLst>
              <a:ext uri="{FF2B5EF4-FFF2-40B4-BE49-F238E27FC236}">
                <a16:creationId xmlns="" xmlns:a16="http://schemas.microsoft.com/office/drawing/2014/main" id="{DE2DD733-F300-E51B-740A-C8E6C4F16B02}"/>
              </a:ext>
            </a:extLst>
          </p:cNvPr>
          <p:cNvPicPr>
            <a:picLocks noChangeAspect="1"/>
          </p:cNvPicPr>
          <p:nvPr/>
        </p:nvPicPr>
        <p:blipFill>
          <a:blip r:embed="rId3"/>
          <a:stretch>
            <a:fillRect/>
          </a:stretch>
        </p:blipFill>
        <p:spPr>
          <a:xfrm>
            <a:off x="4507185" y="644893"/>
            <a:ext cx="3644324" cy="2935705"/>
          </a:xfrm>
          <a:prstGeom prst="rect">
            <a:avLst/>
          </a:prstGeom>
        </p:spPr>
      </p:pic>
      <p:pic>
        <p:nvPicPr>
          <p:cNvPr id="8" name="Picture 7">
            <a:extLst>
              <a:ext uri="{FF2B5EF4-FFF2-40B4-BE49-F238E27FC236}">
                <a16:creationId xmlns="" xmlns:a16="http://schemas.microsoft.com/office/drawing/2014/main" id="{F7D8A32E-5EBD-34A1-BE77-DDD46ED2BD62}"/>
              </a:ext>
            </a:extLst>
          </p:cNvPr>
          <p:cNvPicPr>
            <a:picLocks noChangeAspect="1"/>
          </p:cNvPicPr>
          <p:nvPr/>
        </p:nvPicPr>
        <p:blipFill>
          <a:blip r:embed="rId4"/>
          <a:stretch>
            <a:fillRect/>
          </a:stretch>
        </p:blipFill>
        <p:spPr>
          <a:xfrm>
            <a:off x="529389" y="3734440"/>
            <a:ext cx="4263992" cy="3035047"/>
          </a:xfrm>
          <a:prstGeom prst="rect">
            <a:avLst/>
          </a:prstGeom>
        </p:spPr>
      </p:pic>
      <p:pic>
        <p:nvPicPr>
          <p:cNvPr id="10" name="Picture 9">
            <a:extLst>
              <a:ext uri="{FF2B5EF4-FFF2-40B4-BE49-F238E27FC236}">
                <a16:creationId xmlns="" xmlns:a16="http://schemas.microsoft.com/office/drawing/2014/main" id="{8A566971-56BA-4C03-2EF8-2B65B1CC88EB}"/>
              </a:ext>
            </a:extLst>
          </p:cNvPr>
          <p:cNvPicPr>
            <a:picLocks noChangeAspect="1"/>
          </p:cNvPicPr>
          <p:nvPr/>
        </p:nvPicPr>
        <p:blipFill>
          <a:blip r:embed="rId5"/>
          <a:stretch>
            <a:fillRect/>
          </a:stretch>
        </p:blipFill>
        <p:spPr>
          <a:xfrm>
            <a:off x="4507185" y="3734440"/>
            <a:ext cx="3711681" cy="3035047"/>
          </a:xfrm>
          <a:prstGeom prst="rect">
            <a:avLst/>
          </a:prstGeom>
        </p:spPr>
      </p:pic>
      <p:pic>
        <p:nvPicPr>
          <p:cNvPr id="12" name="Picture 11">
            <a:extLst>
              <a:ext uri="{FF2B5EF4-FFF2-40B4-BE49-F238E27FC236}">
                <a16:creationId xmlns="" xmlns:a16="http://schemas.microsoft.com/office/drawing/2014/main" id="{4A433037-68F2-90A0-1E10-C830BEF100AC}"/>
              </a:ext>
            </a:extLst>
          </p:cNvPr>
          <p:cNvPicPr>
            <a:picLocks noChangeAspect="1"/>
          </p:cNvPicPr>
          <p:nvPr/>
        </p:nvPicPr>
        <p:blipFill>
          <a:blip r:embed="rId6"/>
          <a:stretch>
            <a:fillRect/>
          </a:stretch>
        </p:blipFill>
        <p:spPr>
          <a:xfrm>
            <a:off x="8397264" y="644893"/>
            <a:ext cx="2964719" cy="2521819"/>
          </a:xfrm>
          <a:prstGeom prst="rect">
            <a:avLst/>
          </a:prstGeom>
        </p:spPr>
      </p:pic>
    </p:spTree>
    <p:extLst>
      <p:ext uri="{BB962C8B-B14F-4D97-AF65-F5344CB8AC3E}">
        <p14:creationId xmlns="" xmlns:p14="http://schemas.microsoft.com/office/powerpoint/2010/main" val="4077581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71C0780-2DBD-4D0C-82A8-D6ABF37F64FC}"/>
              </a:ext>
            </a:extLst>
          </p:cNvPr>
          <p:cNvSpPr txBox="1"/>
          <p:nvPr/>
        </p:nvSpPr>
        <p:spPr>
          <a:xfrm>
            <a:off x="413886" y="288758"/>
            <a:ext cx="2242687" cy="369332"/>
          </a:xfrm>
          <a:prstGeom prst="rect">
            <a:avLst/>
          </a:prstGeom>
          <a:noFill/>
        </p:spPr>
        <p:txBody>
          <a:bodyPr wrap="square" rtlCol="0">
            <a:spAutoFit/>
          </a:bodyPr>
          <a:lstStyle/>
          <a:p>
            <a:r>
              <a:rPr lang="en-IN" dirty="0"/>
              <a:t>Alpha = 1, Tau = 7</a:t>
            </a:r>
          </a:p>
        </p:txBody>
      </p:sp>
      <p:pic>
        <p:nvPicPr>
          <p:cNvPr id="4" name="Picture 3">
            <a:extLst>
              <a:ext uri="{FF2B5EF4-FFF2-40B4-BE49-F238E27FC236}">
                <a16:creationId xmlns:a16="http://schemas.microsoft.com/office/drawing/2014/main" xmlns="" id="{29EF79D4-2020-A8DE-EEF6-A0403917494B}"/>
              </a:ext>
            </a:extLst>
          </p:cNvPr>
          <p:cNvPicPr>
            <a:picLocks noChangeAspect="1"/>
          </p:cNvPicPr>
          <p:nvPr/>
        </p:nvPicPr>
        <p:blipFill>
          <a:blip r:embed="rId2"/>
          <a:stretch>
            <a:fillRect/>
          </a:stretch>
        </p:blipFill>
        <p:spPr>
          <a:xfrm>
            <a:off x="413887" y="658090"/>
            <a:ext cx="3776562" cy="2884007"/>
          </a:xfrm>
          <a:prstGeom prst="rect">
            <a:avLst/>
          </a:prstGeom>
        </p:spPr>
      </p:pic>
      <p:pic>
        <p:nvPicPr>
          <p:cNvPr id="6" name="Picture 5">
            <a:extLst>
              <a:ext uri="{FF2B5EF4-FFF2-40B4-BE49-F238E27FC236}">
                <a16:creationId xmlns:a16="http://schemas.microsoft.com/office/drawing/2014/main" xmlns="" id="{76167A8E-6BD6-22FF-46EA-8AAB289FA2BB}"/>
              </a:ext>
            </a:extLst>
          </p:cNvPr>
          <p:cNvPicPr>
            <a:picLocks noChangeAspect="1"/>
          </p:cNvPicPr>
          <p:nvPr/>
        </p:nvPicPr>
        <p:blipFill>
          <a:blip r:embed="rId3"/>
          <a:stretch>
            <a:fillRect/>
          </a:stretch>
        </p:blipFill>
        <p:spPr>
          <a:xfrm>
            <a:off x="4337494" y="658090"/>
            <a:ext cx="3516721" cy="2876060"/>
          </a:xfrm>
          <a:prstGeom prst="rect">
            <a:avLst/>
          </a:prstGeom>
        </p:spPr>
      </p:pic>
      <p:pic>
        <p:nvPicPr>
          <p:cNvPr id="8" name="Picture 7">
            <a:extLst>
              <a:ext uri="{FF2B5EF4-FFF2-40B4-BE49-F238E27FC236}">
                <a16:creationId xmlns:a16="http://schemas.microsoft.com/office/drawing/2014/main" xmlns="" id="{DAEAC3C9-0CDE-5909-AF20-D8D659975990}"/>
              </a:ext>
            </a:extLst>
          </p:cNvPr>
          <p:cNvPicPr>
            <a:picLocks noChangeAspect="1"/>
          </p:cNvPicPr>
          <p:nvPr/>
        </p:nvPicPr>
        <p:blipFill>
          <a:blip r:embed="rId4"/>
          <a:stretch>
            <a:fillRect/>
          </a:stretch>
        </p:blipFill>
        <p:spPr>
          <a:xfrm>
            <a:off x="413886" y="3632532"/>
            <a:ext cx="3781662" cy="3018525"/>
          </a:xfrm>
          <a:prstGeom prst="rect">
            <a:avLst/>
          </a:prstGeom>
        </p:spPr>
      </p:pic>
      <p:pic>
        <p:nvPicPr>
          <p:cNvPr id="10" name="Picture 9">
            <a:extLst>
              <a:ext uri="{FF2B5EF4-FFF2-40B4-BE49-F238E27FC236}">
                <a16:creationId xmlns:a16="http://schemas.microsoft.com/office/drawing/2014/main" xmlns="" id="{A8C645BE-7815-E2C8-1788-05269981DC45}"/>
              </a:ext>
            </a:extLst>
          </p:cNvPr>
          <p:cNvPicPr>
            <a:picLocks noChangeAspect="1"/>
          </p:cNvPicPr>
          <p:nvPr/>
        </p:nvPicPr>
        <p:blipFill>
          <a:blip r:embed="rId5"/>
          <a:stretch>
            <a:fillRect/>
          </a:stretch>
        </p:blipFill>
        <p:spPr>
          <a:xfrm>
            <a:off x="4337494" y="3573380"/>
            <a:ext cx="3516721" cy="3029618"/>
          </a:xfrm>
          <a:prstGeom prst="rect">
            <a:avLst/>
          </a:prstGeom>
        </p:spPr>
      </p:pic>
      <p:pic>
        <p:nvPicPr>
          <p:cNvPr id="12" name="Picture 11">
            <a:extLst>
              <a:ext uri="{FF2B5EF4-FFF2-40B4-BE49-F238E27FC236}">
                <a16:creationId xmlns:a16="http://schemas.microsoft.com/office/drawing/2014/main" xmlns="" id="{8E5E0A70-02AB-AD82-B14F-48A413FCE12A}"/>
              </a:ext>
            </a:extLst>
          </p:cNvPr>
          <p:cNvPicPr>
            <a:picLocks noChangeAspect="1"/>
          </p:cNvPicPr>
          <p:nvPr/>
        </p:nvPicPr>
        <p:blipFill>
          <a:blip r:embed="rId6"/>
          <a:stretch>
            <a:fillRect/>
          </a:stretch>
        </p:blipFill>
        <p:spPr>
          <a:xfrm>
            <a:off x="8301235" y="658089"/>
            <a:ext cx="3910827" cy="3192015"/>
          </a:xfrm>
          <a:prstGeom prst="rect">
            <a:avLst/>
          </a:prstGeom>
        </p:spPr>
      </p:pic>
    </p:spTree>
    <p:extLst>
      <p:ext uri="{BB962C8B-B14F-4D97-AF65-F5344CB8AC3E}">
        <p14:creationId xmlns:p14="http://schemas.microsoft.com/office/powerpoint/2010/main" xmlns="" val="10835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460" y="4487332"/>
            <a:ext cx="6409151" cy="1507067"/>
          </a:xfrm>
        </p:spPr>
        <p:txBody>
          <a:bodyPr/>
          <a:lstStyle/>
          <a:p>
            <a:endParaRPr lang="en-US" dirty="0"/>
          </a:p>
        </p:txBody>
      </p:sp>
      <p:sp>
        <p:nvSpPr>
          <p:cNvPr id="4" name="Content Placeholder 3"/>
          <p:cNvSpPr>
            <a:spLocks noGrp="1"/>
          </p:cNvSpPr>
          <p:nvPr>
            <p:ph sz="half" idx="2"/>
          </p:nvPr>
        </p:nvSpPr>
        <p:spPr>
          <a:xfrm>
            <a:off x="5808134" y="685801"/>
            <a:ext cx="2964806" cy="3615266"/>
          </a:xfrm>
        </p:spPr>
        <p:txBody>
          <a:bodyPr/>
          <a:lstStyle/>
          <a:p>
            <a:endParaRPr lang="en-US" dirty="0"/>
          </a:p>
        </p:txBody>
      </p:sp>
      <p:pic>
        <p:nvPicPr>
          <p:cNvPr id="1026" name="Picture 2"/>
          <p:cNvPicPr>
            <a:picLocks noGrp="1" noChangeAspect="1" noChangeArrowheads="1"/>
          </p:cNvPicPr>
          <p:nvPr>
            <p:ph sz="half" idx="1"/>
          </p:nvPr>
        </p:nvPicPr>
        <p:blipFill>
          <a:blip r:embed="rId2"/>
          <a:srcRect/>
          <a:stretch>
            <a:fillRect/>
          </a:stretch>
        </p:blipFill>
        <p:spPr bwMode="auto">
          <a:xfrm>
            <a:off x="1537252" y="318052"/>
            <a:ext cx="8110331" cy="6579704"/>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B52510F-B20A-FA26-0CF9-0F69170E6EA4}"/>
              </a:ext>
            </a:extLst>
          </p:cNvPr>
          <p:cNvSpPr txBox="1"/>
          <p:nvPr/>
        </p:nvSpPr>
        <p:spPr>
          <a:xfrm>
            <a:off x="202131" y="154004"/>
            <a:ext cx="2261936" cy="646331"/>
          </a:xfrm>
          <a:prstGeom prst="rect">
            <a:avLst/>
          </a:prstGeom>
          <a:noFill/>
        </p:spPr>
        <p:txBody>
          <a:bodyPr wrap="square" rtlCol="0">
            <a:spAutoFit/>
          </a:bodyPr>
          <a:lstStyle/>
          <a:p>
            <a:r>
              <a:rPr lang="en-IN" dirty="0"/>
              <a:t>Alpha = 9, Tau =  5 5</a:t>
            </a:r>
          </a:p>
        </p:txBody>
      </p:sp>
      <p:pic>
        <p:nvPicPr>
          <p:cNvPr id="4" name="Picture 3">
            <a:extLst>
              <a:ext uri="{FF2B5EF4-FFF2-40B4-BE49-F238E27FC236}">
                <a16:creationId xmlns:a16="http://schemas.microsoft.com/office/drawing/2014/main" xmlns="" id="{17F9895F-1559-0862-9268-3EA013DDBB22}"/>
              </a:ext>
            </a:extLst>
          </p:cNvPr>
          <p:cNvPicPr>
            <a:picLocks noChangeAspect="1"/>
          </p:cNvPicPr>
          <p:nvPr/>
        </p:nvPicPr>
        <p:blipFill>
          <a:blip r:embed="rId2"/>
          <a:stretch>
            <a:fillRect/>
          </a:stretch>
        </p:blipFill>
        <p:spPr>
          <a:xfrm>
            <a:off x="202132" y="529390"/>
            <a:ext cx="3596793" cy="3089710"/>
          </a:xfrm>
          <a:prstGeom prst="rect">
            <a:avLst/>
          </a:prstGeom>
        </p:spPr>
      </p:pic>
      <p:pic>
        <p:nvPicPr>
          <p:cNvPr id="6" name="Picture 5">
            <a:extLst>
              <a:ext uri="{FF2B5EF4-FFF2-40B4-BE49-F238E27FC236}">
                <a16:creationId xmlns:a16="http://schemas.microsoft.com/office/drawing/2014/main" xmlns="" id="{EC0FE9F5-29C0-A3DA-2F28-A758A279FAF5}"/>
              </a:ext>
            </a:extLst>
          </p:cNvPr>
          <p:cNvPicPr>
            <a:picLocks noChangeAspect="1"/>
          </p:cNvPicPr>
          <p:nvPr/>
        </p:nvPicPr>
        <p:blipFill>
          <a:blip r:embed="rId3"/>
          <a:stretch>
            <a:fillRect/>
          </a:stretch>
        </p:blipFill>
        <p:spPr>
          <a:xfrm>
            <a:off x="4042041" y="529389"/>
            <a:ext cx="3596794" cy="3089710"/>
          </a:xfrm>
          <a:prstGeom prst="rect">
            <a:avLst/>
          </a:prstGeom>
        </p:spPr>
      </p:pic>
      <p:pic>
        <p:nvPicPr>
          <p:cNvPr id="8" name="Picture 7">
            <a:extLst>
              <a:ext uri="{FF2B5EF4-FFF2-40B4-BE49-F238E27FC236}">
                <a16:creationId xmlns:a16="http://schemas.microsoft.com/office/drawing/2014/main" xmlns="" id="{E6C0B973-C67E-32A5-D95A-D7903678145A}"/>
              </a:ext>
            </a:extLst>
          </p:cNvPr>
          <p:cNvPicPr>
            <a:picLocks noChangeAspect="1"/>
          </p:cNvPicPr>
          <p:nvPr/>
        </p:nvPicPr>
        <p:blipFill>
          <a:blip r:embed="rId4"/>
          <a:stretch>
            <a:fillRect/>
          </a:stretch>
        </p:blipFill>
        <p:spPr>
          <a:xfrm>
            <a:off x="202131" y="3783363"/>
            <a:ext cx="3596794" cy="2920634"/>
          </a:xfrm>
          <a:prstGeom prst="rect">
            <a:avLst/>
          </a:prstGeom>
        </p:spPr>
      </p:pic>
      <p:pic>
        <p:nvPicPr>
          <p:cNvPr id="10" name="Picture 9">
            <a:extLst>
              <a:ext uri="{FF2B5EF4-FFF2-40B4-BE49-F238E27FC236}">
                <a16:creationId xmlns:a16="http://schemas.microsoft.com/office/drawing/2014/main" xmlns="" id="{A7B7C235-6EF1-43DE-73EE-A9832AD75EDE}"/>
              </a:ext>
            </a:extLst>
          </p:cNvPr>
          <p:cNvPicPr>
            <a:picLocks noChangeAspect="1"/>
          </p:cNvPicPr>
          <p:nvPr/>
        </p:nvPicPr>
        <p:blipFill>
          <a:blip r:embed="rId5"/>
          <a:stretch>
            <a:fillRect/>
          </a:stretch>
        </p:blipFill>
        <p:spPr>
          <a:xfrm>
            <a:off x="4042041" y="3715387"/>
            <a:ext cx="3596794" cy="2943717"/>
          </a:xfrm>
          <a:prstGeom prst="rect">
            <a:avLst/>
          </a:prstGeom>
        </p:spPr>
      </p:pic>
      <p:pic>
        <p:nvPicPr>
          <p:cNvPr id="12" name="Picture 11">
            <a:extLst>
              <a:ext uri="{FF2B5EF4-FFF2-40B4-BE49-F238E27FC236}">
                <a16:creationId xmlns:a16="http://schemas.microsoft.com/office/drawing/2014/main" xmlns="" id="{C90F09BF-12C0-C256-D6DB-13C1014E3DF9}"/>
              </a:ext>
            </a:extLst>
          </p:cNvPr>
          <p:cNvPicPr>
            <a:picLocks noChangeAspect="1"/>
          </p:cNvPicPr>
          <p:nvPr/>
        </p:nvPicPr>
        <p:blipFill>
          <a:blip r:embed="rId6"/>
          <a:stretch>
            <a:fillRect/>
          </a:stretch>
        </p:blipFill>
        <p:spPr>
          <a:xfrm>
            <a:off x="7881951" y="495665"/>
            <a:ext cx="3139480" cy="2834676"/>
          </a:xfrm>
          <a:prstGeom prst="rect">
            <a:avLst/>
          </a:prstGeom>
        </p:spPr>
      </p:pic>
      <p:sp>
        <p:nvSpPr>
          <p:cNvPr id="14" name="TextBox 13">
            <a:extLst>
              <a:ext uri="{FF2B5EF4-FFF2-40B4-BE49-F238E27FC236}">
                <a16:creationId xmlns:a16="http://schemas.microsoft.com/office/drawing/2014/main" xmlns="" id="{9104536F-55FC-5753-84A9-F72BA4D0B033}"/>
              </a:ext>
            </a:extLst>
          </p:cNvPr>
          <p:cNvSpPr txBox="1"/>
          <p:nvPr/>
        </p:nvSpPr>
        <p:spPr>
          <a:xfrm>
            <a:off x="8287352" y="3619099"/>
            <a:ext cx="3139480" cy="1477328"/>
          </a:xfrm>
          <a:prstGeom prst="rect">
            <a:avLst/>
          </a:prstGeom>
          <a:noFill/>
        </p:spPr>
        <p:txBody>
          <a:bodyPr wrap="square" rtlCol="0">
            <a:spAutoFit/>
          </a:bodyPr>
          <a:lstStyle/>
          <a:p>
            <a:r>
              <a:rPr lang="en-IN" dirty="0"/>
              <a:t>From these experiments we observe that the value of Tau must be large and Alpha be small for the best response(lowest rise time)</a:t>
            </a:r>
          </a:p>
        </p:txBody>
      </p:sp>
    </p:spTree>
    <p:extLst>
      <p:ext uri="{BB962C8B-B14F-4D97-AF65-F5344CB8AC3E}">
        <p14:creationId xmlns:p14="http://schemas.microsoft.com/office/powerpoint/2010/main" xmlns="" val="355703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08AB97-1E92-23B9-E27C-C8B0C327A0EC}"/>
              </a:ext>
            </a:extLst>
          </p:cNvPr>
          <p:cNvSpPr>
            <a:spLocks noGrp="1"/>
          </p:cNvSpPr>
          <p:nvPr>
            <p:ph type="title"/>
          </p:nvPr>
        </p:nvSpPr>
        <p:spPr>
          <a:xfrm>
            <a:off x="838200" y="365126"/>
            <a:ext cx="10515600" cy="664778"/>
          </a:xfrm>
        </p:spPr>
        <p:txBody>
          <a:bodyPr>
            <a:normAutofit/>
          </a:bodyPr>
          <a:lstStyle/>
          <a:p>
            <a:r>
              <a:rPr lang="en-IN" dirty="0"/>
              <a:t>Lead Compensator</a:t>
            </a:r>
          </a:p>
        </p:txBody>
      </p:sp>
      <p:sp>
        <p:nvSpPr>
          <p:cNvPr id="3" name="TextBox 2">
            <a:extLst>
              <a:ext uri="{FF2B5EF4-FFF2-40B4-BE49-F238E27FC236}">
                <a16:creationId xmlns:a16="http://schemas.microsoft.com/office/drawing/2014/main" xmlns="" id="{1C672E02-584F-043A-B5F7-87F579910D32}"/>
              </a:ext>
            </a:extLst>
          </p:cNvPr>
          <p:cNvSpPr txBox="1"/>
          <p:nvPr/>
        </p:nvSpPr>
        <p:spPr>
          <a:xfrm>
            <a:off x="838200" y="1106905"/>
            <a:ext cx="2232259" cy="369332"/>
          </a:xfrm>
          <a:prstGeom prst="rect">
            <a:avLst/>
          </a:prstGeom>
          <a:noFill/>
        </p:spPr>
        <p:txBody>
          <a:bodyPr wrap="square" rtlCol="0">
            <a:spAutoFit/>
          </a:bodyPr>
          <a:lstStyle/>
          <a:p>
            <a:r>
              <a:rPr lang="en-IN" dirty="0"/>
              <a:t>Alpha = 2, Tau = 1</a:t>
            </a:r>
          </a:p>
        </p:txBody>
      </p:sp>
      <p:pic>
        <p:nvPicPr>
          <p:cNvPr id="5" name="Picture 4">
            <a:extLst>
              <a:ext uri="{FF2B5EF4-FFF2-40B4-BE49-F238E27FC236}">
                <a16:creationId xmlns:a16="http://schemas.microsoft.com/office/drawing/2014/main" xmlns="" id="{18E2A148-C67F-86C3-614A-76D42D45E2F6}"/>
              </a:ext>
            </a:extLst>
          </p:cNvPr>
          <p:cNvPicPr>
            <a:picLocks noChangeAspect="1"/>
          </p:cNvPicPr>
          <p:nvPr/>
        </p:nvPicPr>
        <p:blipFill>
          <a:blip r:embed="rId2"/>
          <a:stretch>
            <a:fillRect/>
          </a:stretch>
        </p:blipFill>
        <p:spPr>
          <a:xfrm>
            <a:off x="915202" y="1553238"/>
            <a:ext cx="2972630" cy="2383495"/>
          </a:xfrm>
          <a:prstGeom prst="rect">
            <a:avLst/>
          </a:prstGeom>
        </p:spPr>
      </p:pic>
      <p:pic>
        <p:nvPicPr>
          <p:cNvPr id="7" name="Picture 6">
            <a:extLst>
              <a:ext uri="{FF2B5EF4-FFF2-40B4-BE49-F238E27FC236}">
                <a16:creationId xmlns:a16="http://schemas.microsoft.com/office/drawing/2014/main" xmlns="" id="{B3A4ADC6-66B8-93CF-10BB-88A56C2B6615}"/>
              </a:ext>
            </a:extLst>
          </p:cNvPr>
          <p:cNvPicPr>
            <a:picLocks noChangeAspect="1"/>
          </p:cNvPicPr>
          <p:nvPr/>
        </p:nvPicPr>
        <p:blipFill>
          <a:blip r:embed="rId3"/>
          <a:stretch>
            <a:fillRect/>
          </a:stretch>
        </p:blipFill>
        <p:spPr>
          <a:xfrm>
            <a:off x="4187339" y="1476238"/>
            <a:ext cx="3134106" cy="2460495"/>
          </a:xfrm>
          <a:prstGeom prst="rect">
            <a:avLst/>
          </a:prstGeom>
        </p:spPr>
      </p:pic>
      <p:pic>
        <p:nvPicPr>
          <p:cNvPr id="9" name="Picture 8">
            <a:extLst>
              <a:ext uri="{FF2B5EF4-FFF2-40B4-BE49-F238E27FC236}">
                <a16:creationId xmlns:a16="http://schemas.microsoft.com/office/drawing/2014/main" xmlns="" id="{C186F5CF-A2AB-F782-6254-531D2F0A3A6C}"/>
              </a:ext>
            </a:extLst>
          </p:cNvPr>
          <p:cNvPicPr>
            <a:picLocks noChangeAspect="1"/>
          </p:cNvPicPr>
          <p:nvPr/>
        </p:nvPicPr>
        <p:blipFill>
          <a:blip r:embed="rId4"/>
          <a:stretch>
            <a:fillRect/>
          </a:stretch>
        </p:blipFill>
        <p:spPr>
          <a:xfrm>
            <a:off x="915202" y="4022509"/>
            <a:ext cx="3086823" cy="2383496"/>
          </a:xfrm>
          <a:prstGeom prst="rect">
            <a:avLst/>
          </a:prstGeom>
        </p:spPr>
      </p:pic>
      <p:pic>
        <p:nvPicPr>
          <p:cNvPr id="11" name="Picture 10">
            <a:extLst>
              <a:ext uri="{FF2B5EF4-FFF2-40B4-BE49-F238E27FC236}">
                <a16:creationId xmlns:a16="http://schemas.microsoft.com/office/drawing/2014/main" xmlns="" id="{9D94460F-922B-D46B-D292-F8AF0F068D14}"/>
              </a:ext>
            </a:extLst>
          </p:cNvPr>
          <p:cNvPicPr>
            <a:picLocks noChangeAspect="1"/>
          </p:cNvPicPr>
          <p:nvPr/>
        </p:nvPicPr>
        <p:blipFill>
          <a:blip r:embed="rId5"/>
          <a:stretch>
            <a:fillRect/>
          </a:stretch>
        </p:blipFill>
        <p:spPr>
          <a:xfrm>
            <a:off x="4187339" y="4013693"/>
            <a:ext cx="3086824" cy="2501247"/>
          </a:xfrm>
          <a:prstGeom prst="rect">
            <a:avLst/>
          </a:prstGeom>
        </p:spPr>
      </p:pic>
      <p:pic>
        <p:nvPicPr>
          <p:cNvPr id="13" name="Picture 12">
            <a:extLst>
              <a:ext uri="{FF2B5EF4-FFF2-40B4-BE49-F238E27FC236}">
                <a16:creationId xmlns:a16="http://schemas.microsoft.com/office/drawing/2014/main" xmlns="" id="{C22A3DC9-953D-E948-8EB8-7BAA016E0825}"/>
              </a:ext>
            </a:extLst>
          </p:cNvPr>
          <p:cNvPicPr>
            <a:picLocks noChangeAspect="1"/>
          </p:cNvPicPr>
          <p:nvPr/>
        </p:nvPicPr>
        <p:blipFill>
          <a:blip r:embed="rId6"/>
          <a:stretch>
            <a:fillRect/>
          </a:stretch>
        </p:blipFill>
        <p:spPr>
          <a:xfrm>
            <a:off x="7531314" y="1514624"/>
            <a:ext cx="4013652" cy="3394260"/>
          </a:xfrm>
          <a:prstGeom prst="rect">
            <a:avLst/>
          </a:prstGeom>
        </p:spPr>
      </p:pic>
    </p:spTree>
    <p:extLst>
      <p:ext uri="{BB962C8B-B14F-4D97-AF65-F5344CB8AC3E}">
        <p14:creationId xmlns:p14="http://schemas.microsoft.com/office/powerpoint/2010/main" xmlns="" val="3186368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DBA356F-7E7B-68F0-9EBF-8FD6CF7ABD6E}"/>
              </a:ext>
            </a:extLst>
          </p:cNvPr>
          <p:cNvSpPr txBox="1"/>
          <p:nvPr/>
        </p:nvSpPr>
        <p:spPr>
          <a:xfrm>
            <a:off x="433137" y="375385"/>
            <a:ext cx="2791326" cy="369332"/>
          </a:xfrm>
          <a:prstGeom prst="rect">
            <a:avLst/>
          </a:prstGeom>
          <a:noFill/>
        </p:spPr>
        <p:txBody>
          <a:bodyPr wrap="square" rtlCol="0">
            <a:spAutoFit/>
          </a:bodyPr>
          <a:lstStyle/>
          <a:p>
            <a:r>
              <a:rPr lang="en-IN" dirty="0"/>
              <a:t>Alpha = 3, Tau = 2</a:t>
            </a:r>
          </a:p>
        </p:txBody>
      </p:sp>
      <p:pic>
        <p:nvPicPr>
          <p:cNvPr id="4" name="Picture 3">
            <a:extLst>
              <a:ext uri="{FF2B5EF4-FFF2-40B4-BE49-F238E27FC236}">
                <a16:creationId xmlns:a16="http://schemas.microsoft.com/office/drawing/2014/main" xmlns="" id="{D3C7173E-0572-C340-17AA-E56236A1DD41}"/>
              </a:ext>
            </a:extLst>
          </p:cNvPr>
          <p:cNvPicPr>
            <a:picLocks noChangeAspect="1"/>
          </p:cNvPicPr>
          <p:nvPr/>
        </p:nvPicPr>
        <p:blipFill>
          <a:blip r:embed="rId2"/>
          <a:stretch>
            <a:fillRect/>
          </a:stretch>
        </p:blipFill>
        <p:spPr>
          <a:xfrm>
            <a:off x="433138" y="744717"/>
            <a:ext cx="3619216" cy="2866933"/>
          </a:xfrm>
          <a:prstGeom prst="rect">
            <a:avLst/>
          </a:prstGeom>
        </p:spPr>
      </p:pic>
      <p:pic>
        <p:nvPicPr>
          <p:cNvPr id="6" name="Picture 5">
            <a:extLst>
              <a:ext uri="{FF2B5EF4-FFF2-40B4-BE49-F238E27FC236}">
                <a16:creationId xmlns:a16="http://schemas.microsoft.com/office/drawing/2014/main" xmlns="" id="{6B5FE621-B4C1-C29E-3F53-3AE7FBD323F8}"/>
              </a:ext>
            </a:extLst>
          </p:cNvPr>
          <p:cNvPicPr>
            <a:picLocks noChangeAspect="1"/>
          </p:cNvPicPr>
          <p:nvPr/>
        </p:nvPicPr>
        <p:blipFill>
          <a:blip r:embed="rId3"/>
          <a:stretch>
            <a:fillRect/>
          </a:stretch>
        </p:blipFill>
        <p:spPr>
          <a:xfrm>
            <a:off x="4532576" y="744717"/>
            <a:ext cx="3514000" cy="2866933"/>
          </a:xfrm>
          <a:prstGeom prst="rect">
            <a:avLst/>
          </a:prstGeom>
        </p:spPr>
      </p:pic>
      <p:pic>
        <p:nvPicPr>
          <p:cNvPr id="8" name="Picture 7">
            <a:extLst>
              <a:ext uri="{FF2B5EF4-FFF2-40B4-BE49-F238E27FC236}">
                <a16:creationId xmlns:a16="http://schemas.microsoft.com/office/drawing/2014/main" xmlns="" id="{3808B1B5-6C5C-F338-C0B1-A48E0BE661D6}"/>
              </a:ext>
            </a:extLst>
          </p:cNvPr>
          <p:cNvPicPr>
            <a:picLocks noChangeAspect="1"/>
          </p:cNvPicPr>
          <p:nvPr/>
        </p:nvPicPr>
        <p:blipFill>
          <a:blip r:embed="rId4"/>
          <a:stretch>
            <a:fillRect/>
          </a:stretch>
        </p:blipFill>
        <p:spPr>
          <a:xfrm>
            <a:off x="433137" y="3830855"/>
            <a:ext cx="3532471" cy="2866933"/>
          </a:xfrm>
          <a:prstGeom prst="rect">
            <a:avLst/>
          </a:prstGeom>
        </p:spPr>
      </p:pic>
      <p:pic>
        <p:nvPicPr>
          <p:cNvPr id="10" name="Picture 9">
            <a:extLst>
              <a:ext uri="{FF2B5EF4-FFF2-40B4-BE49-F238E27FC236}">
                <a16:creationId xmlns:a16="http://schemas.microsoft.com/office/drawing/2014/main" xmlns="" id="{7B80DAC4-7CCE-552A-D8E1-267287B66D6A}"/>
              </a:ext>
            </a:extLst>
          </p:cNvPr>
          <p:cNvPicPr>
            <a:picLocks noChangeAspect="1"/>
          </p:cNvPicPr>
          <p:nvPr/>
        </p:nvPicPr>
        <p:blipFill>
          <a:blip r:embed="rId5"/>
          <a:stretch>
            <a:fillRect/>
          </a:stretch>
        </p:blipFill>
        <p:spPr>
          <a:xfrm>
            <a:off x="4446846" y="3830855"/>
            <a:ext cx="3559429" cy="2866933"/>
          </a:xfrm>
          <a:prstGeom prst="rect">
            <a:avLst/>
          </a:prstGeom>
        </p:spPr>
      </p:pic>
      <p:pic>
        <p:nvPicPr>
          <p:cNvPr id="12" name="Picture 11">
            <a:extLst>
              <a:ext uri="{FF2B5EF4-FFF2-40B4-BE49-F238E27FC236}">
                <a16:creationId xmlns:a16="http://schemas.microsoft.com/office/drawing/2014/main" xmlns="" id="{9D15F263-38B7-B68E-F110-850625B321B1}"/>
              </a:ext>
            </a:extLst>
          </p:cNvPr>
          <p:cNvPicPr>
            <a:picLocks noChangeAspect="1"/>
          </p:cNvPicPr>
          <p:nvPr/>
        </p:nvPicPr>
        <p:blipFill>
          <a:blip r:embed="rId6"/>
          <a:stretch>
            <a:fillRect/>
          </a:stretch>
        </p:blipFill>
        <p:spPr>
          <a:xfrm>
            <a:off x="8349162" y="826457"/>
            <a:ext cx="3295928" cy="2866933"/>
          </a:xfrm>
          <a:prstGeom prst="rect">
            <a:avLst/>
          </a:prstGeom>
        </p:spPr>
      </p:pic>
    </p:spTree>
    <p:extLst>
      <p:ext uri="{BB962C8B-B14F-4D97-AF65-F5344CB8AC3E}">
        <p14:creationId xmlns:p14="http://schemas.microsoft.com/office/powerpoint/2010/main" xmlns="" val="2900652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3A447A-1E85-F7BB-6B47-135EB088D486}"/>
              </a:ext>
            </a:extLst>
          </p:cNvPr>
          <p:cNvSpPr txBox="1"/>
          <p:nvPr/>
        </p:nvSpPr>
        <p:spPr>
          <a:xfrm>
            <a:off x="202131" y="173255"/>
            <a:ext cx="2377440" cy="369332"/>
          </a:xfrm>
          <a:prstGeom prst="rect">
            <a:avLst/>
          </a:prstGeom>
          <a:noFill/>
        </p:spPr>
        <p:txBody>
          <a:bodyPr wrap="square" rtlCol="0">
            <a:spAutoFit/>
          </a:bodyPr>
          <a:lstStyle/>
          <a:p>
            <a:r>
              <a:rPr lang="en-IN" dirty="0"/>
              <a:t>Alpha = 4, Tau = 7</a:t>
            </a:r>
          </a:p>
        </p:txBody>
      </p:sp>
      <p:pic>
        <p:nvPicPr>
          <p:cNvPr id="4" name="Picture 3">
            <a:extLst>
              <a:ext uri="{FF2B5EF4-FFF2-40B4-BE49-F238E27FC236}">
                <a16:creationId xmlns:a16="http://schemas.microsoft.com/office/drawing/2014/main" xmlns="" id="{ED89EA32-2700-9041-41A2-F4EA5C57691C}"/>
              </a:ext>
            </a:extLst>
          </p:cNvPr>
          <p:cNvPicPr>
            <a:picLocks noChangeAspect="1"/>
          </p:cNvPicPr>
          <p:nvPr/>
        </p:nvPicPr>
        <p:blipFill>
          <a:blip r:embed="rId2"/>
          <a:stretch>
            <a:fillRect/>
          </a:stretch>
        </p:blipFill>
        <p:spPr>
          <a:xfrm>
            <a:off x="202131" y="542587"/>
            <a:ext cx="3638349" cy="2954377"/>
          </a:xfrm>
          <a:prstGeom prst="rect">
            <a:avLst/>
          </a:prstGeom>
        </p:spPr>
      </p:pic>
      <p:pic>
        <p:nvPicPr>
          <p:cNvPr id="6" name="Picture 5">
            <a:extLst>
              <a:ext uri="{FF2B5EF4-FFF2-40B4-BE49-F238E27FC236}">
                <a16:creationId xmlns:a16="http://schemas.microsoft.com/office/drawing/2014/main" xmlns="" id="{AE92418A-626E-9BDA-397C-00E2C2A0B30B}"/>
              </a:ext>
            </a:extLst>
          </p:cNvPr>
          <p:cNvPicPr>
            <a:picLocks noChangeAspect="1"/>
          </p:cNvPicPr>
          <p:nvPr/>
        </p:nvPicPr>
        <p:blipFill>
          <a:blip r:embed="rId3"/>
          <a:stretch>
            <a:fillRect/>
          </a:stretch>
        </p:blipFill>
        <p:spPr>
          <a:xfrm>
            <a:off x="4071460" y="542587"/>
            <a:ext cx="3638349" cy="2944656"/>
          </a:xfrm>
          <a:prstGeom prst="rect">
            <a:avLst/>
          </a:prstGeom>
        </p:spPr>
      </p:pic>
      <p:pic>
        <p:nvPicPr>
          <p:cNvPr id="8" name="Picture 7">
            <a:extLst>
              <a:ext uri="{FF2B5EF4-FFF2-40B4-BE49-F238E27FC236}">
                <a16:creationId xmlns:a16="http://schemas.microsoft.com/office/drawing/2014/main" xmlns="" id="{BBC375EF-1D0C-1349-F214-7AF7B78EB1EF}"/>
              </a:ext>
            </a:extLst>
          </p:cNvPr>
          <p:cNvPicPr>
            <a:picLocks noChangeAspect="1"/>
          </p:cNvPicPr>
          <p:nvPr/>
        </p:nvPicPr>
        <p:blipFill>
          <a:blip r:embed="rId4"/>
          <a:stretch>
            <a:fillRect/>
          </a:stretch>
        </p:blipFill>
        <p:spPr>
          <a:xfrm>
            <a:off x="202131" y="3580933"/>
            <a:ext cx="3638349" cy="2954377"/>
          </a:xfrm>
          <a:prstGeom prst="rect">
            <a:avLst/>
          </a:prstGeom>
        </p:spPr>
      </p:pic>
      <p:pic>
        <p:nvPicPr>
          <p:cNvPr id="10" name="Picture 9">
            <a:extLst>
              <a:ext uri="{FF2B5EF4-FFF2-40B4-BE49-F238E27FC236}">
                <a16:creationId xmlns:a16="http://schemas.microsoft.com/office/drawing/2014/main" xmlns="" id="{C044067B-0BF3-C4EB-0E6C-BEA6029A62D1}"/>
              </a:ext>
            </a:extLst>
          </p:cNvPr>
          <p:cNvPicPr>
            <a:picLocks noChangeAspect="1"/>
          </p:cNvPicPr>
          <p:nvPr/>
        </p:nvPicPr>
        <p:blipFill>
          <a:blip r:embed="rId5"/>
          <a:stretch>
            <a:fillRect/>
          </a:stretch>
        </p:blipFill>
        <p:spPr>
          <a:xfrm>
            <a:off x="4071460" y="3580933"/>
            <a:ext cx="3655251" cy="2954377"/>
          </a:xfrm>
          <a:prstGeom prst="rect">
            <a:avLst/>
          </a:prstGeom>
        </p:spPr>
      </p:pic>
      <p:pic>
        <p:nvPicPr>
          <p:cNvPr id="12" name="Picture 11">
            <a:extLst>
              <a:ext uri="{FF2B5EF4-FFF2-40B4-BE49-F238E27FC236}">
                <a16:creationId xmlns:a16="http://schemas.microsoft.com/office/drawing/2014/main" xmlns="" id="{85FF67EB-F4D3-B2ED-A1CF-32334EF20AB8}"/>
              </a:ext>
            </a:extLst>
          </p:cNvPr>
          <p:cNvPicPr>
            <a:picLocks noChangeAspect="1"/>
          </p:cNvPicPr>
          <p:nvPr/>
        </p:nvPicPr>
        <p:blipFill>
          <a:blip r:embed="rId6"/>
          <a:stretch>
            <a:fillRect/>
          </a:stretch>
        </p:blipFill>
        <p:spPr>
          <a:xfrm>
            <a:off x="8098206" y="542586"/>
            <a:ext cx="3214415" cy="2886413"/>
          </a:xfrm>
          <a:prstGeom prst="rect">
            <a:avLst/>
          </a:prstGeom>
        </p:spPr>
      </p:pic>
    </p:spTree>
    <p:extLst>
      <p:ext uri="{BB962C8B-B14F-4D97-AF65-F5344CB8AC3E}">
        <p14:creationId xmlns:p14="http://schemas.microsoft.com/office/powerpoint/2010/main" xmlns="" val="2982214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71C0780-2DBD-4D0C-82A8-D6ABF37F64FC}"/>
              </a:ext>
            </a:extLst>
          </p:cNvPr>
          <p:cNvSpPr txBox="1"/>
          <p:nvPr/>
        </p:nvSpPr>
        <p:spPr>
          <a:xfrm>
            <a:off x="413886" y="288758"/>
            <a:ext cx="2242687" cy="369332"/>
          </a:xfrm>
          <a:prstGeom prst="rect">
            <a:avLst/>
          </a:prstGeom>
          <a:noFill/>
        </p:spPr>
        <p:txBody>
          <a:bodyPr wrap="square" rtlCol="0">
            <a:spAutoFit/>
          </a:bodyPr>
          <a:lstStyle/>
          <a:p>
            <a:r>
              <a:rPr lang="en-IN" dirty="0"/>
              <a:t>Alpha = 1, Tau = 7</a:t>
            </a:r>
          </a:p>
        </p:txBody>
      </p:sp>
      <p:pic>
        <p:nvPicPr>
          <p:cNvPr id="4" name="Picture 3">
            <a:extLst>
              <a:ext uri="{FF2B5EF4-FFF2-40B4-BE49-F238E27FC236}">
                <a16:creationId xmlns:a16="http://schemas.microsoft.com/office/drawing/2014/main" xmlns="" id="{29EF79D4-2020-A8DE-EEF6-A0403917494B}"/>
              </a:ext>
            </a:extLst>
          </p:cNvPr>
          <p:cNvPicPr>
            <a:picLocks noChangeAspect="1"/>
          </p:cNvPicPr>
          <p:nvPr/>
        </p:nvPicPr>
        <p:blipFill>
          <a:blip r:embed="rId2"/>
          <a:stretch>
            <a:fillRect/>
          </a:stretch>
        </p:blipFill>
        <p:spPr>
          <a:xfrm>
            <a:off x="413887" y="658090"/>
            <a:ext cx="3776562" cy="2884007"/>
          </a:xfrm>
          <a:prstGeom prst="rect">
            <a:avLst/>
          </a:prstGeom>
        </p:spPr>
      </p:pic>
      <p:pic>
        <p:nvPicPr>
          <p:cNvPr id="6" name="Picture 5">
            <a:extLst>
              <a:ext uri="{FF2B5EF4-FFF2-40B4-BE49-F238E27FC236}">
                <a16:creationId xmlns:a16="http://schemas.microsoft.com/office/drawing/2014/main" xmlns="" id="{76167A8E-6BD6-22FF-46EA-8AAB289FA2BB}"/>
              </a:ext>
            </a:extLst>
          </p:cNvPr>
          <p:cNvPicPr>
            <a:picLocks noChangeAspect="1"/>
          </p:cNvPicPr>
          <p:nvPr/>
        </p:nvPicPr>
        <p:blipFill>
          <a:blip r:embed="rId3"/>
          <a:stretch>
            <a:fillRect/>
          </a:stretch>
        </p:blipFill>
        <p:spPr>
          <a:xfrm>
            <a:off x="4337494" y="658090"/>
            <a:ext cx="3516721" cy="2876060"/>
          </a:xfrm>
          <a:prstGeom prst="rect">
            <a:avLst/>
          </a:prstGeom>
        </p:spPr>
      </p:pic>
      <p:pic>
        <p:nvPicPr>
          <p:cNvPr id="8" name="Picture 7">
            <a:extLst>
              <a:ext uri="{FF2B5EF4-FFF2-40B4-BE49-F238E27FC236}">
                <a16:creationId xmlns:a16="http://schemas.microsoft.com/office/drawing/2014/main" xmlns="" id="{DAEAC3C9-0CDE-5909-AF20-D8D659975990}"/>
              </a:ext>
            </a:extLst>
          </p:cNvPr>
          <p:cNvPicPr>
            <a:picLocks noChangeAspect="1"/>
          </p:cNvPicPr>
          <p:nvPr/>
        </p:nvPicPr>
        <p:blipFill>
          <a:blip r:embed="rId4"/>
          <a:stretch>
            <a:fillRect/>
          </a:stretch>
        </p:blipFill>
        <p:spPr>
          <a:xfrm>
            <a:off x="413886" y="3632532"/>
            <a:ext cx="3781662" cy="3018525"/>
          </a:xfrm>
          <a:prstGeom prst="rect">
            <a:avLst/>
          </a:prstGeom>
        </p:spPr>
      </p:pic>
      <p:pic>
        <p:nvPicPr>
          <p:cNvPr id="10" name="Picture 9">
            <a:extLst>
              <a:ext uri="{FF2B5EF4-FFF2-40B4-BE49-F238E27FC236}">
                <a16:creationId xmlns:a16="http://schemas.microsoft.com/office/drawing/2014/main" xmlns="" id="{A8C645BE-7815-E2C8-1788-05269981DC45}"/>
              </a:ext>
            </a:extLst>
          </p:cNvPr>
          <p:cNvPicPr>
            <a:picLocks noChangeAspect="1"/>
          </p:cNvPicPr>
          <p:nvPr/>
        </p:nvPicPr>
        <p:blipFill>
          <a:blip r:embed="rId5"/>
          <a:stretch>
            <a:fillRect/>
          </a:stretch>
        </p:blipFill>
        <p:spPr>
          <a:xfrm>
            <a:off x="4337494" y="3573380"/>
            <a:ext cx="3516721" cy="3029618"/>
          </a:xfrm>
          <a:prstGeom prst="rect">
            <a:avLst/>
          </a:prstGeom>
        </p:spPr>
      </p:pic>
      <p:pic>
        <p:nvPicPr>
          <p:cNvPr id="12" name="Picture 11">
            <a:extLst>
              <a:ext uri="{FF2B5EF4-FFF2-40B4-BE49-F238E27FC236}">
                <a16:creationId xmlns:a16="http://schemas.microsoft.com/office/drawing/2014/main" xmlns="" id="{8E5E0A70-02AB-AD82-B14F-48A413FCE12A}"/>
              </a:ext>
            </a:extLst>
          </p:cNvPr>
          <p:cNvPicPr>
            <a:picLocks noChangeAspect="1"/>
          </p:cNvPicPr>
          <p:nvPr/>
        </p:nvPicPr>
        <p:blipFill>
          <a:blip r:embed="rId6"/>
          <a:stretch>
            <a:fillRect/>
          </a:stretch>
        </p:blipFill>
        <p:spPr>
          <a:xfrm>
            <a:off x="8301235" y="658089"/>
            <a:ext cx="3910827" cy="3192015"/>
          </a:xfrm>
          <a:prstGeom prst="rect">
            <a:avLst/>
          </a:prstGeom>
        </p:spPr>
      </p:pic>
    </p:spTree>
    <p:extLst>
      <p:ext uri="{BB962C8B-B14F-4D97-AF65-F5344CB8AC3E}">
        <p14:creationId xmlns:p14="http://schemas.microsoft.com/office/powerpoint/2010/main" xmlns="" val="108351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B52510F-B20A-FA26-0CF9-0F69170E6EA4}"/>
              </a:ext>
            </a:extLst>
          </p:cNvPr>
          <p:cNvSpPr txBox="1"/>
          <p:nvPr/>
        </p:nvSpPr>
        <p:spPr>
          <a:xfrm>
            <a:off x="202131" y="154004"/>
            <a:ext cx="2261936" cy="646331"/>
          </a:xfrm>
          <a:prstGeom prst="rect">
            <a:avLst/>
          </a:prstGeom>
          <a:noFill/>
        </p:spPr>
        <p:txBody>
          <a:bodyPr wrap="square" rtlCol="0">
            <a:spAutoFit/>
          </a:bodyPr>
          <a:lstStyle/>
          <a:p>
            <a:r>
              <a:rPr lang="en-IN" dirty="0"/>
              <a:t>Alpha = 9, Tau =  5 5</a:t>
            </a:r>
          </a:p>
        </p:txBody>
      </p:sp>
      <p:pic>
        <p:nvPicPr>
          <p:cNvPr id="4" name="Picture 3">
            <a:extLst>
              <a:ext uri="{FF2B5EF4-FFF2-40B4-BE49-F238E27FC236}">
                <a16:creationId xmlns:a16="http://schemas.microsoft.com/office/drawing/2014/main" xmlns="" id="{17F9895F-1559-0862-9268-3EA013DDBB22}"/>
              </a:ext>
            </a:extLst>
          </p:cNvPr>
          <p:cNvPicPr>
            <a:picLocks noChangeAspect="1"/>
          </p:cNvPicPr>
          <p:nvPr/>
        </p:nvPicPr>
        <p:blipFill>
          <a:blip r:embed="rId2"/>
          <a:stretch>
            <a:fillRect/>
          </a:stretch>
        </p:blipFill>
        <p:spPr>
          <a:xfrm>
            <a:off x="202132" y="529390"/>
            <a:ext cx="3596793" cy="3089710"/>
          </a:xfrm>
          <a:prstGeom prst="rect">
            <a:avLst/>
          </a:prstGeom>
        </p:spPr>
      </p:pic>
      <p:pic>
        <p:nvPicPr>
          <p:cNvPr id="6" name="Picture 5">
            <a:extLst>
              <a:ext uri="{FF2B5EF4-FFF2-40B4-BE49-F238E27FC236}">
                <a16:creationId xmlns:a16="http://schemas.microsoft.com/office/drawing/2014/main" xmlns="" id="{EC0FE9F5-29C0-A3DA-2F28-A758A279FAF5}"/>
              </a:ext>
            </a:extLst>
          </p:cNvPr>
          <p:cNvPicPr>
            <a:picLocks noChangeAspect="1"/>
          </p:cNvPicPr>
          <p:nvPr/>
        </p:nvPicPr>
        <p:blipFill>
          <a:blip r:embed="rId3"/>
          <a:stretch>
            <a:fillRect/>
          </a:stretch>
        </p:blipFill>
        <p:spPr>
          <a:xfrm>
            <a:off x="4042041" y="529389"/>
            <a:ext cx="3596794" cy="3089710"/>
          </a:xfrm>
          <a:prstGeom prst="rect">
            <a:avLst/>
          </a:prstGeom>
        </p:spPr>
      </p:pic>
      <p:pic>
        <p:nvPicPr>
          <p:cNvPr id="8" name="Picture 7">
            <a:extLst>
              <a:ext uri="{FF2B5EF4-FFF2-40B4-BE49-F238E27FC236}">
                <a16:creationId xmlns:a16="http://schemas.microsoft.com/office/drawing/2014/main" xmlns="" id="{E6C0B973-C67E-32A5-D95A-D7903678145A}"/>
              </a:ext>
            </a:extLst>
          </p:cNvPr>
          <p:cNvPicPr>
            <a:picLocks noChangeAspect="1"/>
          </p:cNvPicPr>
          <p:nvPr/>
        </p:nvPicPr>
        <p:blipFill>
          <a:blip r:embed="rId4"/>
          <a:stretch>
            <a:fillRect/>
          </a:stretch>
        </p:blipFill>
        <p:spPr>
          <a:xfrm>
            <a:off x="202131" y="3783363"/>
            <a:ext cx="3596794" cy="2920634"/>
          </a:xfrm>
          <a:prstGeom prst="rect">
            <a:avLst/>
          </a:prstGeom>
        </p:spPr>
      </p:pic>
      <p:pic>
        <p:nvPicPr>
          <p:cNvPr id="10" name="Picture 9">
            <a:extLst>
              <a:ext uri="{FF2B5EF4-FFF2-40B4-BE49-F238E27FC236}">
                <a16:creationId xmlns:a16="http://schemas.microsoft.com/office/drawing/2014/main" xmlns="" id="{A7B7C235-6EF1-43DE-73EE-A9832AD75EDE}"/>
              </a:ext>
            </a:extLst>
          </p:cNvPr>
          <p:cNvPicPr>
            <a:picLocks noChangeAspect="1"/>
          </p:cNvPicPr>
          <p:nvPr/>
        </p:nvPicPr>
        <p:blipFill>
          <a:blip r:embed="rId5"/>
          <a:stretch>
            <a:fillRect/>
          </a:stretch>
        </p:blipFill>
        <p:spPr>
          <a:xfrm>
            <a:off x="4042041" y="3715387"/>
            <a:ext cx="3596794" cy="2943717"/>
          </a:xfrm>
          <a:prstGeom prst="rect">
            <a:avLst/>
          </a:prstGeom>
        </p:spPr>
      </p:pic>
      <p:pic>
        <p:nvPicPr>
          <p:cNvPr id="12" name="Picture 11">
            <a:extLst>
              <a:ext uri="{FF2B5EF4-FFF2-40B4-BE49-F238E27FC236}">
                <a16:creationId xmlns:a16="http://schemas.microsoft.com/office/drawing/2014/main" xmlns="" id="{C90F09BF-12C0-C256-D6DB-13C1014E3DF9}"/>
              </a:ext>
            </a:extLst>
          </p:cNvPr>
          <p:cNvPicPr>
            <a:picLocks noChangeAspect="1"/>
          </p:cNvPicPr>
          <p:nvPr/>
        </p:nvPicPr>
        <p:blipFill>
          <a:blip r:embed="rId6"/>
          <a:stretch>
            <a:fillRect/>
          </a:stretch>
        </p:blipFill>
        <p:spPr>
          <a:xfrm>
            <a:off x="7881951" y="495665"/>
            <a:ext cx="3139480" cy="2834676"/>
          </a:xfrm>
          <a:prstGeom prst="rect">
            <a:avLst/>
          </a:prstGeom>
        </p:spPr>
      </p:pic>
      <p:sp>
        <p:nvSpPr>
          <p:cNvPr id="14" name="TextBox 13">
            <a:extLst>
              <a:ext uri="{FF2B5EF4-FFF2-40B4-BE49-F238E27FC236}">
                <a16:creationId xmlns:a16="http://schemas.microsoft.com/office/drawing/2014/main" xmlns="" id="{9104536F-55FC-5753-84A9-F72BA4D0B033}"/>
              </a:ext>
            </a:extLst>
          </p:cNvPr>
          <p:cNvSpPr txBox="1"/>
          <p:nvPr/>
        </p:nvSpPr>
        <p:spPr>
          <a:xfrm>
            <a:off x="8287352" y="3619099"/>
            <a:ext cx="3139480" cy="1477328"/>
          </a:xfrm>
          <a:prstGeom prst="rect">
            <a:avLst/>
          </a:prstGeom>
          <a:noFill/>
        </p:spPr>
        <p:txBody>
          <a:bodyPr wrap="square" rtlCol="0">
            <a:spAutoFit/>
          </a:bodyPr>
          <a:lstStyle/>
          <a:p>
            <a:r>
              <a:rPr lang="en-IN" dirty="0"/>
              <a:t>From these experiments we observe that the value of Tau must be large and Alpha be small for the best response(lowest rise time)</a:t>
            </a:r>
          </a:p>
        </p:txBody>
      </p:sp>
    </p:spTree>
    <p:extLst>
      <p:ext uri="{BB962C8B-B14F-4D97-AF65-F5344CB8AC3E}">
        <p14:creationId xmlns:p14="http://schemas.microsoft.com/office/powerpoint/2010/main" xmlns="" val="3557035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A3D910-07FB-2768-E356-C1D7BC49B038}"/>
              </a:ext>
            </a:extLst>
          </p:cNvPr>
          <p:cNvSpPr>
            <a:spLocks noGrp="1"/>
          </p:cNvSpPr>
          <p:nvPr>
            <p:ph type="title"/>
          </p:nvPr>
        </p:nvSpPr>
        <p:spPr>
          <a:xfrm>
            <a:off x="838200" y="365125"/>
            <a:ext cx="10515600" cy="4919144"/>
          </a:xfrm>
        </p:spPr>
        <p:txBody>
          <a:bodyPr/>
          <a:lstStyle/>
          <a:p>
            <a:pPr algn="ctr"/>
            <a:r>
              <a:rPr lang="en-IN" sz="9600" dirty="0">
                <a:solidFill>
                  <a:schemeClr val="accent1"/>
                </a:solidFill>
              </a:rPr>
              <a:t>Thank You </a:t>
            </a:r>
            <a:r>
              <a:rPr lang="en-IN" sz="9600" dirty="0">
                <a:sym typeface="Wingdings" panose="05000000000000000000" pitchFamily="2" charset="2"/>
              </a:rPr>
              <a:t></a:t>
            </a:r>
            <a:endParaRPr lang="en-IN" sz="9600" dirty="0"/>
          </a:p>
        </p:txBody>
      </p:sp>
    </p:spTree>
    <p:extLst>
      <p:ext uri="{BB962C8B-B14F-4D97-AF65-F5344CB8AC3E}">
        <p14:creationId xmlns="" xmlns:p14="http://schemas.microsoft.com/office/powerpoint/2010/main" val="5408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299790" y="3631097"/>
            <a:ext cx="5918821" cy="856236"/>
          </a:xfrm>
        </p:spPr>
        <p:txBody>
          <a:bodyPr/>
          <a:lstStyle/>
          <a:p>
            <a:endParaRPr lang="en-US" dirty="0"/>
          </a:p>
        </p:txBody>
      </p:sp>
      <p:sp>
        <p:nvSpPr>
          <p:cNvPr id="3" name="Content Placeholder 2"/>
          <p:cNvSpPr>
            <a:spLocks noGrp="1"/>
          </p:cNvSpPr>
          <p:nvPr>
            <p:ph sz="half" idx="1"/>
          </p:nvPr>
        </p:nvSpPr>
        <p:spPr>
          <a:xfrm>
            <a:off x="3140765" y="1497496"/>
            <a:ext cx="2481101" cy="2803571"/>
          </a:xfrm>
        </p:spPr>
        <p:txBody>
          <a:bodyPr/>
          <a:lstStyle/>
          <a:p>
            <a:endParaRPr lang="en-US" dirty="0"/>
          </a:p>
        </p:txBody>
      </p:sp>
      <p:pic>
        <p:nvPicPr>
          <p:cNvPr id="2050" name="Picture 2"/>
          <p:cNvPicPr>
            <a:picLocks noGrp="1" noChangeAspect="1" noChangeArrowheads="1"/>
          </p:cNvPicPr>
          <p:nvPr>
            <p:ph sz="half" idx="2"/>
          </p:nvPr>
        </p:nvPicPr>
        <p:blipFill>
          <a:blip r:embed="rId2"/>
          <a:srcRect/>
          <a:stretch>
            <a:fillRect/>
          </a:stretch>
        </p:blipFill>
        <p:spPr bwMode="auto">
          <a:xfrm>
            <a:off x="1431235" y="899271"/>
            <a:ext cx="9311378" cy="5077459"/>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2B61BB1-9054-6021-E061-08625C767EC9}"/>
              </a:ext>
            </a:extLst>
          </p:cNvPr>
          <p:cNvSpPr>
            <a:spLocks noGrp="1"/>
          </p:cNvSpPr>
          <p:nvPr>
            <p:ph type="title"/>
          </p:nvPr>
        </p:nvSpPr>
        <p:spPr>
          <a:xfrm>
            <a:off x="838200" y="365126"/>
            <a:ext cx="10515600" cy="568526"/>
          </a:xfrm>
        </p:spPr>
        <p:txBody>
          <a:bodyPr>
            <a:normAutofit fontScale="90000"/>
          </a:bodyPr>
          <a:lstStyle/>
          <a:p>
            <a:r>
              <a:rPr lang="en-IN" dirty="0"/>
              <a:t>Q1</a:t>
            </a:r>
          </a:p>
        </p:txBody>
      </p:sp>
      <p:sp>
        <p:nvSpPr>
          <p:cNvPr id="5" name="Content Placeholder 4">
            <a:extLst>
              <a:ext uri="{FF2B5EF4-FFF2-40B4-BE49-F238E27FC236}">
                <a16:creationId xmlns="" xmlns:a16="http://schemas.microsoft.com/office/drawing/2014/main" id="{3F19A962-B7B8-1A8C-B96F-9E0D86AC87BC}"/>
              </a:ext>
            </a:extLst>
          </p:cNvPr>
          <p:cNvSpPr>
            <a:spLocks noGrp="1"/>
          </p:cNvSpPr>
          <p:nvPr>
            <p:ph sz="half" idx="1"/>
          </p:nvPr>
        </p:nvSpPr>
        <p:spPr>
          <a:xfrm>
            <a:off x="838200" y="1135781"/>
            <a:ext cx="5181600" cy="5041182"/>
          </a:xfrm>
        </p:spPr>
        <p:txBody>
          <a:bodyPr>
            <a:normAutofit/>
          </a:bodyPr>
          <a:lstStyle/>
          <a:p>
            <a:r>
              <a:rPr lang="en-IN" b="1" dirty="0">
                <a:solidFill>
                  <a:schemeClr val="bg1"/>
                </a:solidFill>
              </a:rPr>
              <a:t>The open loop transfer function is</a:t>
            </a:r>
          </a:p>
          <a:p>
            <a:pPr marL="0" indent="0">
              <a:buNone/>
            </a:pPr>
            <a:r>
              <a:rPr lang="en-IN" b="1" dirty="0">
                <a:solidFill>
                  <a:schemeClr val="bg1"/>
                </a:solidFill>
              </a:rPr>
              <a:t>           </a:t>
            </a:r>
            <a:r>
              <a:rPr lang="en-IN" sz="1800" b="1" dirty="0">
                <a:solidFill>
                  <a:schemeClr val="bg1"/>
                </a:solidFill>
              </a:rPr>
              <a:t>36.6</a:t>
            </a:r>
          </a:p>
          <a:p>
            <a:pPr marL="0" indent="0">
              <a:buNone/>
            </a:pPr>
            <a:r>
              <a:rPr lang="en-IN" sz="1800" b="1" dirty="0">
                <a:solidFill>
                  <a:schemeClr val="bg1"/>
                </a:solidFill>
              </a:rPr>
              <a:t>  ----------------------------</a:t>
            </a:r>
          </a:p>
          <a:p>
            <a:pPr marL="0" indent="0">
              <a:buNone/>
            </a:pPr>
            <a:r>
              <a:rPr lang="en-IN" sz="1800" b="1" dirty="0">
                <a:solidFill>
                  <a:schemeClr val="bg1"/>
                </a:solidFill>
              </a:rPr>
              <a:t>  s^3 + 9.2 s^2 + 15.4 s </a:t>
            </a:r>
          </a:p>
          <a:p>
            <a:pPr marL="0" indent="0">
              <a:buNone/>
            </a:pPr>
            <a:endParaRPr lang="en-IN" sz="1800" b="1" dirty="0">
              <a:solidFill>
                <a:schemeClr val="bg1"/>
              </a:solidFill>
            </a:endParaRPr>
          </a:p>
          <a:p>
            <a:pPr marL="0" indent="0">
              <a:buNone/>
            </a:pPr>
            <a:r>
              <a:rPr lang="en-IN" sz="1800" b="1" dirty="0">
                <a:solidFill>
                  <a:schemeClr val="bg1"/>
                </a:solidFill>
              </a:rPr>
              <a:t>We first find the pole zero map first and it can be observed that the system is open loop stable</a:t>
            </a:r>
          </a:p>
          <a:p>
            <a:pPr marL="0" indent="0">
              <a:buNone/>
            </a:pPr>
            <a:r>
              <a:rPr lang="en-IN" sz="1800" b="1" dirty="0">
                <a:solidFill>
                  <a:schemeClr val="bg1"/>
                </a:solidFill>
              </a:rPr>
              <a:t>Poles are present at 0,-2,-7</a:t>
            </a:r>
          </a:p>
          <a:p>
            <a:pPr marL="0" indent="0">
              <a:buNone/>
            </a:pPr>
            <a:endParaRPr lang="en-IN" sz="1800" b="1" dirty="0">
              <a:solidFill>
                <a:schemeClr val="bg1"/>
              </a:solidFill>
            </a:endParaRPr>
          </a:p>
          <a:p>
            <a:pPr marL="0" indent="0">
              <a:buNone/>
            </a:pPr>
            <a:r>
              <a:rPr lang="en-IN" sz="1800" b="1" dirty="0">
                <a:solidFill>
                  <a:schemeClr val="bg1"/>
                </a:solidFill>
              </a:rPr>
              <a:t>We apply different test signals and observe that the system is stable only for impulse input and unstable for step and ramp input</a:t>
            </a:r>
          </a:p>
        </p:txBody>
      </p:sp>
      <p:sp>
        <p:nvSpPr>
          <p:cNvPr id="6" name="Content Placeholder 5">
            <a:extLst>
              <a:ext uri="{FF2B5EF4-FFF2-40B4-BE49-F238E27FC236}">
                <a16:creationId xmlns="" xmlns:a16="http://schemas.microsoft.com/office/drawing/2014/main" id="{B040A01C-1F90-88B4-B98A-601FC56C8A55}"/>
              </a:ext>
            </a:extLst>
          </p:cNvPr>
          <p:cNvSpPr>
            <a:spLocks noGrp="1"/>
          </p:cNvSpPr>
          <p:nvPr>
            <p:ph sz="half" idx="2"/>
          </p:nvPr>
        </p:nvSpPr>
        <p:spPr>
          <a:xfrm>
            <a:off x="6172200" y="1135781"/>
            <a:ext cx="5181600" cy="5041182"/>
          </a:xfrm>
        </p:spPr>
        <p:txBody>
          <a:bodyPr>
            <a:normAutofit/>
          </a:bodyPr>
          <a:lstStyle/>
          <a:p>
            <a:r>
              <a:rPr lang="en-IN" dirty="0"/>
              <a:t>Pole Zero Map</a:t>
            </a:r>
          </a:p>
          <a:p>
            <a:endParaRPr lang="en-IN" dirty="0"/>
          </a:p>
        </p:txBody>
      </p:sp>
      <p:pic>
        <p:nvPicPr>
          <p:cNvPr id="8" name="Picture 7">
            <a:extLst>
              <a:ext uri="{FF2B5EF4-FFF2-40B4-BE49-F238E27FC236}">
                <a16:creationId xmlns="" xmlns:a16="http://schemas.microsoft.com/office/drawing/2014/main" id="{00C7845E-9EAA-0765-E411-BBA935FA96B7}"/>
              </a:ext>
            </a:extLst>
          </p:cNvPr>
          <p:cNvPicPr>
            <a:picLocks noChangeAspect="1"/>
          </p:cNvPicPr>
          <p:nvPr/>
        </p:nvPicPr>
        <p:blipFill>
          <a:blip r:embed="rId2"/>
          <a:stretch>
            <a:fillRect/>
          </a:stretch>
        </p:blipFill>
        <p:spPr>
          <a:xfrm>
            <a:off x="6287848" y="1890460"/>
            <a:ext cx="4775445" cy="3962604"/>
          </a:xfrm>
          <a:prstGeom prst="rect">
            <a:avLst/>
          </a:prstGeom>
        </p:spPr>
      </p:pic>
    </p:spTree>
    <p:extLst>
      <p:ext uri="{BB962C8B-B14F-4D97-AF65-F5344CB8AC3E}">
        <p14:creationId xmlns="" xmlns:p14="http://schemas.microsoft.com/office/powerpoint/2010/main" val="10066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CF31835-9BEA-FCFF-8DDB-239F138B0D78}"/>
              </a:ext>
            </a:extLst>
          </p:cNvPr>
          <p:cNvPicPr>
            <a:picLocks noChangeAspect="1"/>
          </p:cNvPicPr>
          <p:nvPr/>
        </p:nvPicPr>
        <p:blipFill>
          <a:blip r:embed="rId2"/>
          <a:stretch>
            <a:fillRect/>
          </a:stretch>
        </p:blipFill>
        <p:spPr>
          <a:xfrm>
            <a:off x="488387" y="1963987"/>
            <a:ext cx="3794856" cy="3911801"/>
          </a:xfrm>
          <a:prstGeom prst="rect">
            <a:avLst/>
          </a:prstGeom>
        </p:spPr>
      </p:pic>
      <p:pic>
        <p:nvPicPr>
          <p:cNvPr id="8" name="Picture 7">
            <a:extLst>
              <a:ext uri="{FF2B5EF4-FFF2-40B4-BE49-F238E27FC236}">
                <a16:creationId xmlns="" xmlns:a16="http://schemas.microsoft.com/office/drawing/2014/main" id="{730BB49F-DAD7-CA8C-BD93-FB580AD8BAB3}"/>
              </a:ext>
            </a:extLst>
          </p:cNvPr>
          <p:cNvPicPr>
            <a:picLocks noChangeAspect="1"/>
          </p:cNvPicPr>
          <p:nvPr/>
        </p:nvPicPr>
        <p:blipFill>
          <a:blip r:embed="rId3"/>
          <a:stretch>
            <a:fillRect/>
          </a:stretch>
        </p:blipFill>
        <p:spPr>
          <a:xfrm>
            <a:off x="4591250" y="1963987"/>
            <a:ext cx="3794856" cy="3854648"/>
          </a:xfrm>
          <a:prstGeom prst="rect">
            <a:avLst/>
          </a:prstGeom>
        </p:spPr>
      </p:pic>
      <p:pic>
        <p:nvPicPr>
          <p:cNvPr id="10" name="Picture 9">
            <a:extLst>
              <a:ext uri="{FF2B5EF4-FFF2-40B4-BE49-F238E27FC236}">
                <a16:creationId xmlns="" xmlns:a16="http://schemas.microsoft.com/office/drawing/2014/main" id="{0B09922B-B421-2022-1FE0-C81FEB114319}"/>
              </a:ext>
            </a:extLst>
          </p:cNvPr>
          <p:cNvPicPr>
            <a:picLocks noChangeAspect="1"/>
          </p:cNvPicPr>
          <p:nvPr/>
        </p:nvPicPr>
        <p:blipFill>
          <a:blip r:embed="rId4"/>
          <a:stretch>
            <a:fillRect/>
          </a:stretch>
        </p:blipFill>
        <p:spPr>
          <a:xfrm>
            <a:off x="8566485" y="1963987"/>
            <a:ext cx="3253338" cy="3854648"/>
          </a:xfrm>
          <a:prstGeom prst="rect">
            <a:avLst/>
          </a:prstGeom>
        </p:spPr>
      </p:pic>
      <p:sp>
        <p:nvSpPr>
          <p:cNvPr id="11" name="TextBox 10">
            <a:extLst>
              <a:ext uri="{FF2B5EF4-FFF2-40B4-BE49-F238E27FC236}">
                <a16:creationId xmlns="" xmlns:a16="http://schemas.microsoft.com/office/drawing/2014/main" id="{00272E53-39E0-2F49-71D5-668324B87403}"/>
              </a:ext>
            </a:extLst>
          </p:cNvPr>
          <p:cNvSpPr txBox="1"/>
          <p:nvPr/>
        </p:nvSpPr>
        <p:spPr>
          <a:xfrm>
            <a:off x="541396" y="224450"/>
            <a:ext cx="3352093" cy="1477328"/>
          </a:xfrm>
          <a:prstGeom prst="rect">
            <a:avLst/>
          </a:prstGeom>
          <a:noFill/>
        </p:spPr>
        <p:txBody>
          <a:bodyPr wrap="square" rtlCol="0">
            <a:spAutoFit/>
          </a:bodyPr>
          <a:lstStyle/>
          <a:p>
            <a:r>
              <a:rPr lang="en-IN" dirty="0">
                <a:solidFill>
                  <a:schemeClr val="bg1"/>
                </a:solidFill>
              </a:rPr>
              <a:t>From the impulse response we can observe that the response settles to a value and hence we can call it stable</a:t>
            </a:r>
          </a:p>
        </p:txBody>
      </p:sp>
      <p:sp>
        <p:nvSpPr>
          <p:cNvPr id="12" name="TextBox 11">
            <a:extLst>
              <a:ext uri="{FF2B5EF4-FFF2-40B4-BE49-F238E27FC236}">
                <a16:creationId xmlns="" xmlns:a16="http://schemas.microsoft.com/office/drawing/2014/main" id="{B71FBBFB-87B7-5706-FE52-A2E5F3A6210B}"/>
              </a:ext>
            </a:extLst>
          </p:cNvPr>
          <p:cNvSpPr txBox="1"/>
          <p:nvPr/>
        </p:nvSpPr>
        <p:spPr>
          <a:xfrm>
            <a:off x="4966636" y="770021"/>
            <a:ext cx="3012707" cy="1200329"/>
          </a:xfrm>
          <a:prstGeom prst="rect">
            <a:avLst/>
          </a:prstGeom>
          <a:noFill/>
        </p:spPr>
        <p:txBody>
          <a:bodyPr wrap="square" rtlCol="0">
            <a:spAutoFit/>
          </a:bodyPr>
          <a:lstStyle/>
          <a:p>
            <a:r>
              <a:rPr lang="en-IN" dirty="0">
                <a:solidFill>
                  <a:schemeClr val="bg1"/>
                </a:solidFill>
              </a:rPr>
              <a:t>From the step response we can observe that the response is continuously increasing and unstable</a:t>
            </a:r>
          </a:p>
        </p:txBody>
      </p:sp>
      <p:sp>
        <p:nvSpPr>
          <p:cNvPr id="13" name="TextBox 12">
            <a:extLst>
              <a:ext uri="{FF2B5EF4-FFF2-40B4-BE49-F238E27FC236}">
                <a16:creationId xmlns="" xmlns:a16="http://schemas.microsoft.com/office/drawing/2014/main" id="{1863BA92-7E3A-C7F1-DF7D-0FB29B927E43}"/>
              </a:ext>
            </a:extLst>
          </p:cNvPr>
          <p:cNvSpPr txBox="1"/>
          <p:nvPr/>
        </p:nvSpPr>
        <p:spPr>
          <a:xfrm>
            <a:off x="8643206" y="0"/>
            <a:ext cx="2608446" cy="2308324"/>
          </a:xfrm>
          <a:prstGeom prst="rect">
            <a:avLst/>
          </a:prstGeom>
          <a:noFill/>
        </p:spPr>
        <p:txBody>
          <a:bodyPr wrap="square" rtlCol="0">
            <a:spAutoFit/>
          </a:bodyPr>
          <a:lstStyle/>
          <a:p>
            <a:r>
              <a:rPr lang="en-IN" dirty="0">
                <a:solidFill>
                  <a:schemeClr val="bg1"/>
                </a:solidFill>
              </a:rPr>
              <a:t>From the ramp response we can observe that the response is continuously increasing and unstable</a:t>
            </a:r>
          </a:p>
          <a:p>
            <a:endParaRPr lang="en-IN" dirty="0"/>
          </a:p>
        </p:txBody>
      </p:sp>
    </p:spTree>
    <p:extLst>
      <p:ext uri="{BB962C8B-B14F-4D97-AF65-F5344CB8AC3E}">
        <p14:creationId xmlns="" xmlns:p14="http://schemas.microsoft.com/office/powerpoint/2010/main" val="623423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7A91E-C45C-914A-CD7E-A42CDB11F53E}"/>
              </a:ext>
            </a:extLst>
          </p:cNvPr>
          <p:cNvSpPr>
            <a:spLocks noGrp="1"/>
          </p:cNvSpPr>
          <p:nvPr>
            <p:ph type="title"/>
          </p:nvPr>
        </p:nvSpPr>
        <p:spPr>
          <a:xfrm>
            <a:off x="838200" y="365125"/>
            <a:ext cx="10515600" cy="838033"/>
          </a:xfrm>
        </p:spPr>
        <p:txBody>
          <a:bodyPr/>
          <a:lstStyle/>
          <a:p>
            <a:r>
              <a:rPr lang="en-IN" dirty="0"/>
              <a:t>Q2</a:t>
            </a:r>
          </a:p>
        </p:txBody>
      </p:sp>
      <p:sp>
        <p:nvSpPr>
          <p:cNvPr id="3" name="Content Placeholder 2">
            <a:extLst>
              <a:ext uri="{FF2B5EF4-FFF2-40B4-BE49-F238E27FC236}">
                <a16:creationId xmlns:a16="http://schemas.microsoft.com/office/drawing/2014/main" xmlns="" id="{AE80FBD3-C581-028E-6E52-B87F74394C4E}"/>
              </a:ext>
            </a:extLst>
          </p:cNvPr>
          <p:cNvSpPr>
            <a:spLocks noGrp="1"/>
          </p:cNvSpPr>
          <p:nvPr>
            <p:ph idx="1"/>
          </p:nvPr>
        </p:nvSpPr>
        <p:spPr>
          <a:xfrm>
            <a:off x="838200" y="1203158"/>
            <a:ext cx="10515600" cy="4973805"/>
          </a:xfrm>
        </p:spPr>
        <p:txBody>
          <a:bodyPr/>
          <a:lstStyle/>
          <a:p>
            <a:r>
              <a:rPr lang="en-IN" dirty="0"/>
              <a:t>We apply a gain K in cascade with our initial transfer function</a:t>
            </a:r>
          </a:p>
          <a:p>
            <a:r>
              <a:rPr lang="en-IN" dirty="0"/>
              <a:t>The theoretical method is using the RH criterion, where we use the RH table to determine the value of K.</a:t>
            </a:r>
          </a:p>
          <a:p>
            <a:r>
              <a:rPr lang="en-IN" dirty="0"/>
              <a:t>Using this method we find that the for K &lt; 3.87 the system is stable</a:t>
            </a:r>
          </a:p>
          <a:p>
            <a:r>
              <a:rPr lang="en-IN" dirty="0"/>
              <a:t>To confirm this we use the pole zero plots</a:t>
            </a:r>
          </a:p>
          <a:p>
            <a:r>
              <a:rPr lang="en-IN" dirty="0"/>
              <a:t>We apply different integer value of K in cascade with our transfer function</a:t>
            </a:r>
          </a:p>
          <a:p>
            <a:r>
              <a:rPr lang="en-IN" dirty="0"/>
              <a:t>The poles lie on LHP for K&lt;=3</a:t>
            </a:r>
          </a:p>
          <a:p>
            <a:r>
              <a:rPr lang="en-IN" dirty="0"/>
              <a:t>The system becomes unstable when we take K = 4</a:t>
            </a:r>
          </a:p>
          <a:p>
            <a:pPr marL="0" indent="0">
              <a:buNone/>
            </a:pPr>
            <a:endParaRPr lang="en-IN" dirty="0"/>
          </a:p>
        </p:txBody>
      </p:sp>
    </p:spTree>
    <p:extLst>
      <p:ext uri="{BB962C8B-B14F-4D97-AF65-F5344CB8AC3E}">
        <p14:creationId xmlns:p14="http://schemas.microsoft.com/office/powerpoint/2010/main" xmlns="" val="1966290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0C61FA-5B29-4EF3-DF7E-DF6F136803E3}"/>
              </a:ext>
            </a:extLst>
          </p:cNvPr>
          <p:cNvPicPr>
            <a:picLocks noChangeAspect="1"/>
          </p:cNvPicPr>
          <p:nvPr/>
        </p:nvPicPr>
        <p:blipFill>
          <a:blip r:embed="rId2"/>
          <a:stretch>
            <a:fillRect/>
          </a:stretch>
        </p:blipFill>
        <p:spPr>
          <a:xfrm>
            <a:off x="651416" y="644928"/>
            <a:ext cx="3728079" cy="2905497"/>
          </a:xfrm>
          <a:prstGeom prst="rect">
            <a:avLst/>
          </a:prstGeom>
        </p:spPr>
      </p:pic>
      <p:pic>
        <p:nvPicPr>
          <p:cNvPr id="5" name="Picture 4">
            <a:extLst>
              <a:ext uri="{FF2B5EF4-FFF2-40B4-BE49-F238E27FC236}">
                <a16:creationId xmlns:a16="http://schemas.microsoft.com/office/drawing/2014/main" xmlns="" id="{2B4E0C05-853B-41A3-EDC0-158FFE5523D4}"/>
              </a:ext>
            </a:extLst>
          </p:cNvPr>
          <p:cNvPicPr>
            <a:picLocks noChangeAspect="1"/>
          </p:cNvPicPr>
          <p:nvPr/>
        </p:nvPicPr>
        <p:blipFill>
          <a:blip r:embed="rId3"/>
          <a:stretch>
            <a:fillRect/>
          </a:stretch>
        </p:blipFill>
        <p:spPr>
          <a:xfrm>
            <a:off x="7812507" y="644928"/>
            <a:ext cx="3579988" cy="2905497"/>
          </a:xfrm>
          <a:prstGeom prst="rect">
            <a:avLst/>
          </a:prstGeom>
        </p:spPr>
      </p:pic>
      <p:pic>
        <p:nvPicPr>
          <p:cNvPr id="7" name="Picture 6">
            <a:extLst>
              <a:ext uri="{FF2B5EF4-FFF2-40B4-BE49-F238E27FC236}">
                <a16:creationId xmlns:a16="http://schemas.microsoft.com/office/drawing/2014/main" xmlns="" id="{F4EE4B82-CBF7-C0E4-FFD3-80178E56D880}"/>
              </a:ext>
            </a:extLst>
          </p:cNvPr>
          <p:cNvPicPr>
            <a:picLocks noChangeAspect="1"/>
          </p:cNvPicPr>
          <p:nvPr/>
        </p:nvPicPr>
        <p:blipFill>
          <a:blip r:embed="rId4"/>
          <a:stretch>
            <a:fillRect/>
          </a:stretch>
        </p:blipFill>
        <p:spPr>
          <a:xfrm>
            <a:off x="651415" y="3907991"/>
            <a:ext cx="3728079" cy="2842895"/>
          </a:xfrm>
          <a:prstGeom prst="rect">
            <a:avLst/>
          </a:prstGeom>
        </p:spPr>
      </p:pic>
      <p:pic>
        <p:nvPicPr>
          <p:cNvPr id="9" name="Picture 8">
            <a:extLst>
              <a:ext uri="{FF2B5EF4-FFF2-40B4-BE49-F238E27FC236}">
                <a16:creationId xmlns:a16="http://schemas.microsoft.com/office/drawing/2014/main" xmlns="" id="{46079C42-DA11-16F9-DBB3-40E6DFFBC4C8}"/>
              </a:ext>
            </a:extLst>
          </p:cNvPr>
          <p:cNvPicPr>
            <a:picLocks noChangeAspect="1"/>
          </p:cNvPicPr>
          <p:nvPr/>
        </p:nvPicPr>
        <p:blipFill>
          <a:blip r:embed="rId5"/>
          <a:stretch>
            <a:fillRect/>
          </a:stretch>
        </p:blipFill>
        <p:spPr>
          <a:xfrm>
            <a:off x="7943077" y="3907991"/>
            <a:ext cx="3449418" cy="2785893"/>
          </a:xfrm>
          <a:prstGeom prst="rect">
            <a:avLst/>
          </a:prstGeom>
        </p:spPr>
      </p:pic>
      <p:sp>
        <p:nvSpPr>
          <p:cNvPr id="10" name="TextBox 9">
            <a:extLst>
              <a:ext uri="{FF2B5EF4-FFF2-40B4-BE49-F238E27FC236}">
                <a16:creationId xmlns:a16="http://schemas.microsoft.com/office/drawing/2014/main" xmlns="" id="{CCDD8803-666A-1564-4E89-EFB25DA04ED0}"/>
              </a:ext>
            </a:extLst>
          </p:cNvPr>
          <p:cNvSpPr txBox="1"/>
          <p:nvPr/>
        </p:nvSpPr>
        <p:spPr>
          <a:xfrm>
            <a:off x="4600876" y="875899"/>
            <a:ext cx="856648" cy="369332"/>
          </a:xfrm>
          <a:prstGeom prst="rect">
            <a:avLst/>
          </a:prstGeom>
          <a:noFill/>
        </p:spPr>
        <p:txBody>
          <a:bodyPr wrap="square" rtlCol="0">
            <a:spAutoFit/>
          </a:bodyPr>
          <a:lstStyle/>
          <a:p>
            <a:r>
              <a:rPr lang="en-IN" dirty="0"/>
              <a:t>K = 1</a:t>
            </a:r>
          </a:p>
        </p:txBody>
      </p:sp>
      <p:sp>
        <p:nvSpPr>
          <p:cNvPr id="11" name="TextBox 10">
            <a:extLst>
              <a:ext uri="{FF2B5EF4-FFF2-40B4-BE49-F238E27FC236}">
                <a16:creationId xmlns:a16="http://schemas.microsoft.com/office/drawing/2014/main" xmlns="" id="{9BB28E29-501F-2C69-B7C6-63E8ADAA77B3}"/>
              </a:ext>
            </a:extLst>
          </p:cNvPr>
          <p:cNvSpPr txBox="1"/>
          <p:nvPr/>
        </p:nvSpPr>
        <p:spPr>
          <a:xfrm>
            <a:off x="6734478" y="875899"/>
            <a:ext cx="856648" cy="369332"/>
          </a:xfrm>
          <a:prstGeom prst="rect">
            <a:avLst/>
          </a:prstGeom>
          <a:noFill/>
        </p:spPr>
        <p:txBody>
          <a:bodyPr wrap="square" rtlCol="0">
            <a:spAutoFit/>
          </a:bodyPr>
          <a:lstStyle/>
          <a:p>
            <a:r>
              <a:rPr lang="en-IN" dirty="0"/>
              <a:t>K = 2</a:t>
            </a:r>
          </a:p>
        </p:txBody>
      </p:sp>
      <p:sp>
        <p:nvSpPr>
          <p:cNvPr id="12" name="TextBox 11">
            <a:extLst>
              <a:ext uri="{FF2B5EF4-FFF2-40B4-BE49-F238E27FC236}">
                <a16:creationId xmlns:a16="http://schemas.microsoft.com/office/drawing/2014/main" xmlns="" id="{2BCEDC70-F953-AACB-FCE4-29A9810F4173}"/>
              </a:ext>
            </a:extLst>
          </p:cNvPr>
          <p:cNvSpPr txBox="1"/>
          <p:nvPr/>
        </p:nvSpPr>
        <p:spPr>
          <a:xfrm>
            <a:off x="4600876" y="4668253"/>
            <a:ext cx="856648" cy="369332"/>
          </a:xfrm>
          <a:prstGeom prst="rect">
            <a:avLst/>
          </a:prstGeom>
          <a:noFill/>
        </p:spPr>
        <p:txBody>
          <a:bodyPr wrap="square" rtlCol="0">
            <a:spAutoFit/>
          </a:bodyPr>
          <a:lstStyle/>
          <a:p>
            <a:r>
              <a:rPr lang="en-IN" dirty="0"/>
              <a:t>K = 3</a:t>
            </a:r>
          </a:p>
        </p:txBody>
      </p:sp>
      <p:sp>
        <p:nvSpPr>
          <p:cNvPr id="13" name="TextBox 12">
            <a:extLst>
              <a:ext uri="{FF2B5EF4-FFF2-40B4-BE49-F238E27FC236}">
                <a16:creationId xmlns:a16="http://schemas.microsoft.com/office/drawing/2014/main" xmlns="" id="{751E65B6-64CC-E0D8-EF65-90377F876197}"/>
              </a:ext>
            </a:extLst>
          </p:cNvPr>
          <p:cNvSpPr txBox="1"/>
          <p:nvPr/>
        </p:nvSpPr>
        <p:spPr>
          <a:xfrm>
            <a:off x="6939815" y="4668253"/>
            <a:ext cx="651311" cy="369332"/>
          </a:xfrm>
          <a:prstGeom prst="rect">
            <a:avLst/>
          </a:prstGeom>
          <a:noFill/>
        </p:spPr>
        <p:txBody>
          <a:bodyPr wrap="square" rtlCol="0">
            <a:spAutoFit/>
          </a:bodyPr>
          <a:lstStyle/>
          <a:p>
            <a:r>
              <a:rPr lang="en-IN" dirty="0"/>
              <a:t>K = 4</a:t>
            </a:r>
          </a:p>
        </p:txBody>
      </p:sp>
    </p:spTree>
    <p:extLst>
      <p:ext uri="{BB962C8B-B14F-4D97-AF65-F5344CB8AC3E}">
        <p14:creationId xmlns:p14="http://schemas.microsoft.com/office/powerpoint/2010/main" xmlns="" val="134980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FE947A-4209-9B28-ACF7-7A87E1F22CD9}"/>
              </a:ext>
            </a:extLst>
          </p:cNvPr>
          <p:cNvSpPr>
            <a:spLocks noGrp="1"/>
          </p:cNvSpPr>
          <p:nvPr>
            <p:ph type="title"/>
          </p:nvPr>
        </p:nvSpPr>
        <p:spPr>
          <a:xfrm>
            <a:off x="838200" y="365126"/>
            <a:ext cx="10515600" cy="558900"/>
          </a:xfrm>
        </p:spPr>
        <p:txBody>
          <a:bodyPr>
            <a:normAutofit fontScale="90000"/>
          </a:bodyPr>
          <a:lstStyle/>
          <a:p>
            <a:r>
              <a:rPr lang="en-IN" dirty="0"/>
              <a:t>Q3</a:t>
            </a:r>
          </a:p>
        </p:txBody>
      </p:sp>
      <p:sp>
        <p:nvSpPr>
          <p:cNvPr id="3" name="Content Placeholder 2">
            <a:extLst>
              <a:ext uri="{FF2B5EF4-FFF2-40B4-BE49-F238E27FC236}">
                <a16:creationId xmlns:a16="http://schemas.microsoft.com/office/drawing/2014/main" xmlns="" id="{1E4A0993-C9AF-2810-CF78-704834B8433A}"/>
              </a:ext>
            </a:extLst>
          </p:cNvPr>
          <p:cNvSpPr>
            <a:spLocks noGrp="1"/>
          </p:cNvSpPr>
          <p:nvPr>
            <p:ph sz="half" idx="1"/>
          </p:nvPr>
        </p:nvSpPr>
        <p:spPr>
          <a:xfrm>
            <a:off x="838200" y="1049155"/>
            <a:ext cx="5181600" cy="1442482"/>
          </a:xfrm>
        </p:spPr>
        <p:txBody>
          <a:bodyPr>
            <a:normAutofit/>
          </a:bodyPr>
          <a:lstStyle/>
          <a:p>
            <a:r>
              <a:rPr lang="en-IN" sz="1800" dirty="0"/>
              <a:t>For the proportional controller we can take different values of K</a:t>
            </a:r>
          </a:p>
          <a:p>
            <a:r>
              <a:rPr lang="en-IN" sz="1800" dirty="0"/>
              <a:t>For k = 1,we obtain the following characteristics</a:t>
            </a:r>
          </a:p>
        </p:txBody>
      </p:sp>
      <p:pic>
        <p:nvPicPr>
          <p:cNvPr id="6" name="Content Placeholder 5">
            <a:extLst>
              <a:ext uri="{FF2B5EF4-FFF2-40B4-BE49-F238E27FC236}">
                <a16:creationId xmlns:a16="http://schemas.microsoft.com/office/drawing/2014/main" xmlns="" id="{B1F6B933-EE7C-5A17-522E-21F1C7587061}"/>
              </a:ext>
            </a:extLst>
          </p:cNvPr>
          <p:cNvPicPr>
            <a:picLocks noGrp="1" noChangeAspect="1"/>
          </p:cNvPicPr>
          <p:nvPr>
            <p:ph sz="half" idx="2"/>
          </p:nvPr>
        </p:nvPicPr>
        <p:blipFill>
          <a:blip r:embed="rId2"/>
          <a:stretch>
            <a:fillRect/>
          </a:stretch>
        </p:blipFill>
        <p:spPr>
          <a:xfrm>
            <a:off x="6172200" y="365126"/>
            <a:ext cx="5181600" cy="2764971"/>
          </a:xfrm>
        </p:spPr>
      </p:pic>
      <p:pic>
        <p:nvPicPr>
          <p:cNvPr id="8" name="Picture 7">
            <a:extLst>
              <a:ext uri="{FF2B5EF4-FFF2-40B4-BE49-F238E27FC236}">
                <a16:creationId xmlns:a16="http://schemas.microsoft.com/office/drawing/2014/main" xmlns="" id="{CA115BA9-0C45-F8E3-00CF-C9E8363C5D5B}"/>
              </a:ext>
            </a:extLst>
          </p:cNvPr>
          <p:cNvPicPr>
            <a:picLocks noChangeAspect="1"/>
          </p:cNvPicPr>
          <p:nvPr/>
        </p:nvPicPr>
        <p:blipFill>
          <a:blip r:embed="rId3"/>
          <a:stretch>
            <a:fillRect/>
          </a:stretch>
        </p:blipFill>
        <p:spPr>
          <a:xfrm>
            <a:off x="6235570" y="3277516"/>
            <a:ext cx="4997112" cy="3267781"/>
          </a:xfrm>
          <a:prstGeom prst="rect">
            <a:avLst/>
          </a:prstGeom>
        </p:spPr>
      </p:pic>
      <p:pic>
        <p:nvPicPr>
          <p:cNvPr id="10" name="Picture 9">
            <a:extLst>
              <a:ext uri="{FF2B5EF4-FFF2-40B4-BE49-F238E27FC236}">
                <a16:creationId xmlns:a16="http://schemas.microsoft.com/office/drawing/2014/main" xmlns="" id="{9FCA5EC0-B0B5-1518-C5AB-69B14A668A13}"/>
              </a:ext>
            </a:extLst>
          </p:cNvPr>
          <p:cNvPicPr>
            <a:picLocks noChangeAspect="1"/>
          </p:cNvPicPr>
          <p:nvPr/>
        </p:nvPicPr>
        <p:blipFill>
          <a:blip r:embed="rId4"/>
          <a:stretch>
            <a:fillRect/>
          </a:stretch>
        </p:blipFill>
        <p:spPr>
          <a:xfrm>
            <a:off x="838200" y="2491636"/>
            <a:ext cx="3679041" cy="2989951"/>
          </a:xfrm>
          <a:prstGeom prst="rect">
            <a:avLst/>
          </a:prstGeom>
        </p:spPr>
      </p:pic>
    </p:spTree>
    <p:extLst>
      <p:ext uri="{BB962C8B-B14F-4D97-AF65-F5344CB8AC3E}">
        <p14:creationId xmlns:p14="http://schemas.microsoft.com/office/powerpoint/2010/main" xmlns="" val="36056892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200</TotalTime>
  <Words>839</Words>
  <Application>Microsoft Office PowerPoint</Application>
  <PresentationFormat>Custom</PresentationFormat>
  <Paragraphs>85</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Slice</vt:lpstr>
      <vt:lpstr>Control systems (UE21EC241b) PROJECT Roll angle control</vt:lpstr>
      <vt:lpstr>Introduction</vt:lpstr>
      <vt:lpstr>Slide 3</vt:lpstr>
      <vt:lpstr>Slide 4</vt:lpstr>
      <vt:lpstr>Q1</vt:lpstr>
      <vt:lpstr>Slide 6</vt:lpstr>
      <vt:lpstr>Q2</vt:lpstr>
      <vt:lpstr>Slide 8</vt:lpstr>
      <vt:lpstr>Q3</vt:lpstr>
      <vt:lpstr>Slide 10</vt:lpstr>
      <vt:lpstr>Slide 11</vt:lpstr>
      <vt:lpstr>Slide 12</vt:lpstr>
      <vt:lpstr>Q4</vt:lpstr>
      <vt:lpstr>Slide 14</vt:lpstr>
      <vt:lpstr>Slide 15</vt:lpstr>
      <vt:lpstr>Slide 16</vt:lpstr>
      <vt:lpstr>Slide 17</vt:lpstr>
      <vt:lpstr>Slide 18</vt:lpstr>
      <vt:lpstr>Slide 19</vt:lpstr>
      <vt:lpstr>Q5</vt:lpstr>
      <vt:lpstr>Slide 21</vt:lpstr>
      <vt:lpstr>Slide 22</vt:lpstr>
      <vt:lpstr>Slide 23</vt:lpstr>
      <vt:lpstr>Q6</vt:lpstr>
      <vt:lpstr>Q6</vt:lpstr>
      <vt:lpstr>Lag compensator</vt:lpstr>
      <vt:lpstr>Slide 27</vt:lpstr>
      <vt:lpstr>Slide 28</vt:lpstr>
      <vt:lpstr>Slide 29</vt:lpstr>
      <vt:lpstr>Slide 30</vt:lpstr>
      <vt:lpstr>Lead Compensator</vt:lpstr>
      <vt:lpstr>Slide 32</vt:lpstr>
      <vt:lpstr>Slide 33</vt:lpstr>
      <vt:lpstr>Slide 34</vt:lpstr>
      <vt:lpstr>Slide 35</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 angle control</dc:title>
  <dc:creator>ECE 3F SRIVATHSA S BHAT</dc:creator>
  <cp:lastModifiedBy>user</cp:lastModifiedBy>
  <cp:revision>11</cp:revision>
  <dcterms:created xsi:type="dcterms:W3CDTF">2022-05-05T14:24:26Z</dcterms:created>
  <dcterms:modified xsi:type="dcterms:W3CDTF">2023-04-16T11:27:48Z</dcterms:modified>
</cp:coreProperties>
</file>